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7" r:id="rId1"/>
  </p:sldMasterIdLst>
  <p:sldIdLst>
    <p:sldId id="256" r:id="rId2"/>
    <p:sldId id="259" r:id="rId3"/>
    <p:sldId id="260" r:id="rId4"/>
    <p:sldId id="265" r:id="rId5"/>
    <p:sldId id="266" r:id="rId6"/>
    <p:sldId id="271" r:id="rId7"/>
    <p:sldId id="267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64" r:id="rId16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0"/>
  </p:normalViewPr>
  <p:slideViewPr>
    <p:cSldViewPr>
      <p:cViewPr varScale="1">
        <p:scale>
          <a:sx n="82" d="100"/>
          <a:sy n="82" d="100"/>
        </p:scale>
        <p:origin x="619" y="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730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127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94399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955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7476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9574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4866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2791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2132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21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845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6325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9999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3419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31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7682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630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7440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75358" y="922782"/>
            <a:ext cx="7772400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0147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4555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9294" y="1270098"/>
            <a:ext cx="609346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404040"/>
                </a:solidFill>
                <a:latin typeface="Trebuchet MS"/>
                <a:cs typeface="Trebuchet MS"/>
              </a:rPr>
              <a:t>RENDICIÓN</a:t>
            </a:r>
            <a:r>
              <a:rPr sz="3000" b="1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3000" b="1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000" b="1" spc="-55" dirty="0">
                <a:solidFill>
                  <a:srgbClr val="404040"/>
                </a:solidFill>
                <a:latin typeface="Trebuchet MS"/>
                <a:cs typeface="Trebuchet MS"/>
              </a:rPr>
              <a:t>CUENTAS</a:t>
            </a:r>
            <a:r>
              <a:rPr sz="3000" b="1" spc="-1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404040"/>
                </a:solidFill>
                <a:latin typeface="Trebuchet MS"/>
                <a:cs typeface="Trebuchet MS"/>
              </a:rPr>
              <a:t>AÑO</a:t>
            </a:r>
            <a:r>
              <a:rPr sz="3000" b="1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000" b="1" spc="-20" dirty="0">
                <a:solidFill>
                  <a:srgbClr val="404040"/>
                </a:solidFill>
                <a:latin typeface="Trebuchet MS"/>
                <a:cs typeface="Trebuchet MS"/>
              </a:rPr>
              <a:t>202</a:t>
            </a:r>
            <a:r>
              <a:rPr lang="es-ES" sz="3000" b="1" spc="-20" dirty="0">
                <a:solidFill>
                  <a:srgbClr val="404040"/>
                </a:solidFill>
                <a:latin typeface="Trebuchet MS"/>
                <a:cs typeface="Trebuchet MS"/>
              </a:rPr>
              <a:t>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4641" y="5995701"/>
            <a:ext cx="8757920" cy="66428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400425" marR="3392170" algn="ctr">
              <a:lnSpc>
                <a:spcPts val="1150"/>
              </a:lnSpc>
              <a:spcBef>
                <a:spcPts val="380"/>
              </a:spcBef>
            </a:pPr>
            <a:r>
              <a:rPr lang="es-ES" sz="1200" b="1" spc="-40" dirty="0">
                <a:solidFill>
                  <a:srgbClr val="404040"/>
                </a:solidFill>
                <a:latin typeface="Trebuchet MS"/>
                <a:cs typeface="Trebuchet MS"/>
              </a:rPr>
              <a:t>ING.</a:t>
            </a:r>
            <a:r>
              <a:rPr sz="1200" b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s-ES" sz="1200" b="1" spc="-10" dirty="0">
                <a:solidFill>
                  <a:srgbClr val="404040"/>
                </a:solidFill>
                <a:latin typeface="Trebuchet MS"/>
                <a:cs typeface="Trebuchet MS"/>
              </a:rPr>
              <a:t>MAYRA RIVADENEIRA</a:t>
            </a:r>
            <a:r>
              <a:rPr lang="es-ES" sz="1200" b="1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404040"/>
                </a:solidFill>
                <a:latin typeface="Trebuchet MS"/>
                <a:cs typeface="Trebuchet MS"/>
              </a:rPr>
              <a:t>VOCAL</a:t>
            </a:r>
            <a:endParaRPr sz="1200" dirty="0">
              <a:latin typeface="Trebuchet MS"/>
              <a:cs typeface="Trebuchet MS"/>
            </a:endParaRPr>
          </a:p>
          <a:p>
            <a:pPr marL="12065" marR="5080" algn="ctr">
              <a:lnSpc>
                <a:spcPts val="1150"/>
              </a:lnSpc>
              <a:spcBef>
                <a:spcPts val="5"/>
              </a:spcBef>
            </a:pPr>
            <a:r>
              <a:rPr sz="1200" b="1" dirty="0">
                <a:solidFill>
                  <a:srgbClr val="404040"/>
                </a:solidFill>
                <a:latin typeface="Trebuchet MS"/>
                <a:cs typeface="Trebuchet MS"/>
              </a:rPr>
              <a:t>MIEMBRO</a:t>
            </a:r>
            <a:r>
              <a:rPr sz="12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404040"/>
                </a:solidFill>
                <a:latin typeface="Trebuchet MS"/>
                <a:cs typeface="Trebuchet MS"/>
              </a:rPr>
              <a:t>DE LA</a:t>
            </a:r>
            <a:r>
              <a:rPr sz="12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404040"/>
                </a:solidFill>
                <a:latin typeface="Trebuchet MS"/>
                <a:cs typeface="Trebuchet MS"/>
              </a:rPr>
              <a:t>COMISIÓN:</a:t>
            </a:r>
            <a:r>
              <a:rPr sz="1200" b="1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s-ES" sz="1200" b="1" dirty="0">
                <a:solidFill>
                  <a:srgbClr val="404040"/>
                </a:solidFill>
                <a:latin typeface="Times New Roman"/>
                <a:cs typeface="Times New Roman"/>
              </a:rPr>
              <a:t>PERMANENTE DE IGUALDAD Y GÉNERO; COMISIÓN ESPECIAL DE PRODUCCIÓN, TURISMO, PREVENCIÓN Y RIESGO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48362" y="135074"/>
            <a:ext cx="96253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34610" algn="l"/>
              </a:tabLst>
            </a:pPr>
            <a:r>
              <a:rPr sz="1800" i="1" dirty="0">
                <a:solidFill>
                  <a:schemeClr val="tx1"/>
                </a:solidFill>
                <a:latin typeface="Arial"/>
                <a:cs typeface="Arial"/>
              </a:rPr>
              <a:t>GOBIERNO</a:t>
            </a:r>
            <a:r>
              <a:rPr sz="1800" i="1" spc="-1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chemeClr val="tx1"/>
                </a:solidFill>
                <a:latin typeface="Arial"/>
                <a:cs typeface="Arial"/>
              </a:rPr>
              <a:t>AUTÓNOMO</a:t>
            </a:r>
            <a:r>
              <a:rPr sz="1800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chemeClr val="tx1"/>
                </a:solidFill>
                <a:latin typeface="Arial"/>
                <a:cs typeface="Arial"/>
              </a:rPr>
              <a:t>DESCENTRALIZADO</a:t>
            </a:r>
            <a:r>
              <a:rPr sz="1800" i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800" i="1" spc="-10" dirty="0">
                <a:solidFill>
                  <a:schemeClr val="tx1"/>
                </a:solidFill>
                <a:latin typeface="Arial"/>
                <a:cs typeface="Arial"/>
              </a:rPr>
              <a:t>PARROQUIAL</a:t>
            </a:r>
            <a:r>
              <a:rPr sz="1800" i="1" spc="-8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chemeClr val="tx1"/>
                </a:solidFill>
                <a:latin typeface="Arial"/>
                <a:cs typeface="Arial"/>
              </a:rPr>
              <a:t>RURAL</a:t>
            </a:r>
            <a:r>
              <a:rPr sz="1800" i="1" spc="-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1800" i="1" spc="-50" dirty="0">
                <a:solidFill>
                  <a:schemeClr val="tx1"/>
                </a:solidFill>
                <a:latin typeface="Arial"/>
                <a:cs typeface="Arial"/>
              </a:rPr>
              <a:t>PALO QUEMADO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0447" y="440877"/>
            <a:ext cx="7971155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s-EC" b="1" spc="-20" dirty="0">
                <a:latin typeface="Arial"/>
                <a:cs typeface="Arial"/>
              </a:rPr>
              <a:t>01 de ENERO AL 31 DE DICIEMBRE 2025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s-EC" b="1" spc="-20" dirty="0">
                <a:latin typeface="Arial"/>
                <a:cs typeface="Arial"/>
              </a:rPr>
              <a:t>PALO QUEMADO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lang="es-EC" b="1" dirty="0">
                <a:latin typeface="Arial"/>
                <a:cs typeface="Arial"/>
              </a:rPr>
              <a:t>–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</a:t>
            </a:r>
            <a:r>
              <a:rPr lang="es-ES" b="1" dirty="0">
                <a:latin typeface="Arial"/>
                <a:cs typeface="Arial"/>
              </a:rPr>
              <a:t>IGCHOS</a:t>
            </a:r>
            <a:r>
              <a:rPr b="1" spc="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–</a:t>
            </a:r>
            <a:r>
              <a:rPr b="1" spc="-20" dirty="0">
                <a:latin typeface="Arial"/>
                <a:cs typeface="Arial"/>
              </a:rPr>
              <a:t> COTOPAXI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–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ECUADOR</a:t>
            </a:r>
            <a:endParaRPr dirty="0">
              <a:latin typeface="Arial"/>
              <a:cs typeface="Arial"/>
            </a:endParaRPr>
          </a:p>
          <a:p>
            <a:pPr marL="4445" algn="ctr">
              <a:lnSpc>
                <a:spcPct val="100000"/>
              </a:lnSpc>
            </a:pPr>
            <a:r>
              <a:rPr b="1" dirty="0">
                <a:latin typeface="Arial"/>
                <a:cs typeface="Arial"/>
              </a:rPr>
              <a:t>Administración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20</a:t>
            </a:r>
            <a:r>
              <a:rPr lang="es-ES" b="1" dirty="0">
                <a:latin typeface="Arial"/>
                <a:cs typeface="Arial"/>
              </a:rPr>
              <a:t>23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–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202</a:t>
            </a:r>
            <a:r>
              <a:rPr lang="es-ES" b="1" spc="-20" dirty="0">
                <a:latin typeface="Arial"/>
                <a:cs typeface="Arial"/>
              </a:rPr>
              <a:t>7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" name="Imagen 7" descr="Descripción: LOGO GAD PALO QUEMADO">
            <a:extLst>
              <a:ext uri="{FF2B5EF4-FFF2-40B4-BE49-F238E27FC236}">
                <a16:creationId xmlns:a16="http://schemas.microsoft.com/office/drawing/2014/main" id="{ACC96FE1-7354-18D5-3851-62C240EA3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1" y="174824"/>
            <a:ext cx="1219200" cy="1226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23A468C-2A78-4E1B-8751-9B992B6C0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961" y="1754526"/>
            <a:ext cx="5412077" cy="4110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152400"/>
            <a:ext cx="11887199" cy="36548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  <a:tabLst>
                <a:tab pos="355600" algn="l"/>
              </a:tabLst>
            </a:pPr>
            <a:r>
              <a:rPr lang="es-ES" b="1" dirty="0">
                <a:solidFill>
                  <a:schemeClr val="tx1"/>
                </a:solidFill>
                <a:latin typeface="Carlito"/>
                <a:cs typeface="DejaVu Sans"/>
              </a:rPr>
              <a:t>Sesiones Ordinarias </a:t>
            </a:r>
          </a:p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es-ES" sz="1600" dirty="0">
                <a:solidFill>
                  <a:schemeClr val="tx1"/>
                </a:solidFill>
                <a:latin typeface="Carlito"/>
                <a:cs typeface="DejaVu Sans"/>
              </a:rPr>
              <a:t>Durante este período, se realizaron </a:t>
            </a:r>
            <a:r>
              <a:rPr lang="es-ES" sz="1600" dirty="0">
                <a:latin typeface="Carlito"/>
                <a:cs typeface="DejaVu Sans"/>
              </a:rPr>
              <a:t>24</a:t>
            </a:r>
            <a:r>
              <a:rPr lang="es-ES" sz="1600" dirty="0">
                <a:solidFill>
                  <a:schemeClr val="tx1"/>
                </a:solidFill>
                <a:latin typeface="Carlito"/>
                <a:cs typeface="DejaVu Sans"/>
              </a:rPr>
              <a:t> sesiones ordinarias en las que se asistió y participó de manera activa en las discusiones y la toma de decisiones. Estas sesiones incluyeron debates sobre diversos temas de interés para la comunidad y la aprobación de resoluciones para abordar diferentes asuntos.</a:t>
            </a:r>
            <a:endParaRPr lang="es-ES" sz="1600" b="1" dirty="0">
              <a:solidFill>
                <a:srgbClr val="90C225"/>
              </a:solidFill>
              <a:latin typeface="Carlito"/>
              <a:cs typeface="DejaVu Sans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  <a:tabLst>
                <a:tab pos="355600" algn="l"/>
              </a:tabLst>
            </a:pPr>
            <a:r>
              <a:rPr lang="es-ES" sz="1800" b="1" spc="-10" dirty="0">
                <a:solidFill>
                  <a:srgbClr val="404040"/>
                </a:solidFill>
                <a:latin typeface="Carlito"/>
                <a:cs typeface="Carlito"/>
              </a:rPr>
              <a:t>2 extraordinaria</a:t>
            </a:r>
          </a:p>
          <a:p>
            <a:pPr algn="l"/>
            <a:r>
              <a:rPr lang="es-ES" b="0" i="0" dirty="0">
                <a:solidFill>
                  <a:srgbClr val="0D0D0D"/>
                </a:solidFill>
                <a:effectLst/>
                <a:latin typeface="Söhne"/>
              </a:rPr>
              <a:t>Esta sesión se convocó para abordar un asunto específico de urgencia o importancia para la comunidad que requería atención inmediata. 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sz="1800" b="1" dirty="0">
                <a:solidFill>
                  <a:srgbClr val="404040"/>
                </a:solidFill>
                <a:latin typeface="Carlito"/>
                <a:cs typeface="Carlito"/>
              </a:rPr>
              <a:t>1</a:t>
            </a:r>
            <a:r>
              <a:rPr sz="1800" b="1" spc="-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1800" b="1" dirty="0" err="1">
                <a:solidFill>
                  <a:srgbClr val="404040"/>
                </a:solidFill>
                <a:latin typeface="Carlito"/>
                <a:cs typeface="Carlito"/>
              </a:rPr>
              <a:t>Sesión</a:t>
            </a:r>
            <a:r>
              <a:rPr sz="1800" b="1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1800" b="1" spc="-10" dirty="0" err="1">
                <a:solidFill>
                  <a:srgbClr val="404040"/>
                </a:solidFill>
                <a:latin typeface="Carlito"/>
                <a:cs typeface="Carlito"/>
              </a:rPr>
              <a:t>Conmemorativa</a:t>
            </a:r>
            <a:endParaRPr lang="es-ES" sz="1800" b="1" spc="-10" dirty="0">
              <a:solidFill>
                <a:srgbClr val="404040"/>
              </a:solidFill>
              <a:latin typeface="Carlito"/>
              <a:cs typeface="Carlito"/>
            </a:endParaRPr>
          </a:p>
          <a:p>
            <a:pPr marL="12700" algn="just">
              <a:spcBef>
                <a:spcPts val="994"/>
              </a:spcBef>
              <a:tabLst>
                <a:tab pos="355600" algn="l"/>
              </a:tabLst>
            </a:pPr>
            <a:r>
              <a:rPr lang="es-ES" b="0" i="0" dirty="0">
                <a:solidFill>
                  <a:srgbClr val="0D0D0D"/>
                </a:solidFill>
                <a:effectLst/>
                <a:latin typeface="Söhne"/>
              </a:rPr>
              <a:t>Esta sesión se llevó a cabo para conmemorar un evento significativo en la historia de la parroquia y para reflexionar sobre su impacto en la comunidad. (Un año más de vida Jurídica)</a:t>
            </a:r>
          </a:p>
          <a:p>
            <a:pPr marL="12700" algn="just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endParaRPr lang="es-EC" sz="1800" b="1" spc="-10" dirty="0">
              <a:solidFill>
                <a:srgbClr val="404040"/>
              </a:solidFill>
              <a:latin typeface="Carlito"/>
              <a:cs typeface="Carlito"/>
            </a:endParaRPr>
          </a:p>
          <a:p>
            <a:pPr marL="12700" algn="just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endParaRPr lang="es-ES" sz="1800" spc="-10" dirty="0">
              <a:solidFill>
                <a:srgbClr val="404040"/>
              </a:solidFill>
              <a:latin typeface="Carlito"/>
              <a:cs typeface="Carlito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E99AD3-4816-4E1D-A83F-2AA625C5B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8" y="3018183"/>
            <a:ext cx="4166155" cy="312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4A4F60B-FDD6-44E0-A45D-8C82394D94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560" y="3619501"/>
            <a:ext cx="4114799" cy="3086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7F29AD5-447B-44A3-9570-D466807CE4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083" y="2998305"/>
            <a:ext cx="3314699" cy="3314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F8A5F383-E36A-49EA-94A5-64A1E0DD253C}"/>
              </a:ext>
            </a:extLst>
          </p:cNvPr>
          <p:cNvSpPr txBox="1"/>
          <p:nvPr/>
        </p:nvSpPr>
        <p:spPr>
          <a:xfrm>
            <a:off x="0" y="0"/>
            <a:ext cx="12256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PRÁCTICA DE SIEMBRA</a:t>
            </a:r>
          </a:p>
          <a:p>
            <a:pPr algn="l"/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FOMENTAR LAPRODUCCIÓN SOSTENIBLE Y CUIDADO DEL MEDIO AMBIENTE.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8DAC148-9CD7-43DE-AA87-584276F7D689}"/>
              </a:ext>
            </a:extLst>
          </p:cNvPr>
          <p:cNvSpPr txBox="1"/>
          <p:nvPr/>
        </p:nvSpPr>
        <p:spPr>
          <a:xfrm>
            <a:off x="-1" y="3409122"/>
            <a:ext cx="12256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ELABORACIÓN DE PROYECTO SEMBRANDO FUTURO.</a:t>
            </a:r>
          </a:p>
          <a:p>
            <a:pPr algn="l"/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FORTALECER LA SOBERANÍA ALIMENTARIA.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D358468-85A4-4A3E-BC23-6AD824D9FD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08561"/>
            <a:ext cx="5105400" cy="2299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E2554E2-3E2A-4517-85DF-76B61936B8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752062"/>
            <a:ext cx="3520663" cy="2640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Imágenes de Huerto animado - Descarga gratuita en Freepik">
            <a:extLst>
              <a:ext uri="{FF2B5EF4-FFF2-40B4-BE49-F238E27FC236}">
                <a16:creationId xmlns:a16="http://schemas.microsoft.com/office/drawing/2014/main" id="{DA5816F1-D8E1-4906-9070-5EFA98F6F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17008"/>
            <a:ext cx="3200400" cy="2643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milia De Jardineros, Huerto Rural Con Vegetales EcolÃ³gicos IlustraciÃ³n  Vectorial. Dibujos Animados De Hombres Y Mujeres Ilustración del Vector -  Ilustración de gente, hombre: 156854565">
            <a:extLst>
              <a:ext uri="{FF2B5EF4-FFF2-40B4-BE49-F238E27FC236}">
                <a16:creationId xmlns:a16="http://schemas.microsoft.com/office/drawing/2014/main" id="{6E2A7C96-0AD0-421A-BDF6-40A30A55A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44033"/>
            <a:ext cx="3124200" cy="2674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0BB63-AA49-8F42-187E-F196199B3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10944860" cy="1908215"/>
          </a:xfrm>
        </p:spPr>
        <p:txBody>
          <a:bodyPr>
            <a:normAutofit/>
          </a:bodyPr>
          <a:lstStyle/>
          <a:p>
            <a:pPr marL="514350" indent="-514350">
              <a:buFont typeface="Wingdings" panose="05000000000000000000" pitchFamily="2" charset="2"/>
              <a:buChar char="q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DE EVACUACIÓN PREVENTIVA PRADERAS DEL TOACHI</a:t>
            </a:r>
            <a:b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CELEC-GESTION DE RIESGOS COTOPAXI-MUNICIPIO.</a:t>
            </a:r>
            <a:endParaRPr lang="es-EC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FEBB72-B503-A029-C8A8-021BF2789ED1}"/>
              </a:ext>
            </a:extLst>
          </p:cNvPr>
          <p:cNvSpPr txBox="1"/>
          <p:nvPr/>
        </p:nvSpPr>
        <p:spPr>
          <a:xfrm>
            <a:off x="228600" y="3062602"/>
            <a:ext cx="11963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EN LA COLOCACIÓN DE SEÑALÉTICA TURÍSTICA</a:t>
            </a:r>
            <a:endParaRPr lang="es-E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PROYECTO DEL MUNICIPIO DE SIGCHOS.</a:t>
            </a:r>
            <a:endParaRPr lang="es-EC" sz="2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2792744-5313-4C20-97A4-16CAF7AADB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23" y="614570"/>
            <a:ext cx="3730487" cy="2797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D42E2F8-2A49-4CD9-ACA7-167ABA5BCE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61" y="614570"/>
            <a:ext cx="3579744" cy="2684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E22C0E4-EA78-4463-B0B5-0A766AE12B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369" y="3733800"/>
            <a:ext cx="234315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47A951B-842F-4490-A95D-6A7C03C899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027005"/>
            <a:ext cx="3579744" cy="2684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1622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4642AE1C-CD31-6027-A38A-8AA217C47DCA}"/>
              </a:ext>
            </a:extLst>
          </p:cNvPr>
          <p:cNvSpPr txBox="1"/>
          <p:nvPr/>
        </p:nvSpPr>
        <p:spPr>
          <a:xfrm>
            <a:off x="152400" y="23191"/>
            <a:ext cx="114796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“PROYECTO DE BASUREROS DURADEROS PARA UN MAÑANA MEJOR”</a:t>
            </a:r>
          </a:p>
          <a:p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ENTREGA DE BASUREROS EN LOS DIFERENTES RECINTOS.</a:t>
            </a:r>
            <a:endParaRPr lang="es-EC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8004A2B4-3AA4-4E98-8C9D-BF5964D2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213862"/>
            <a:ext cx="10924540" cy="92333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ACTUALIZACIÓN DEL COE PARROQUIL</a:t>
            </a:r>
            <a:b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ACCIONES PREVENTIVAS ORIENTADAS A LA SEGURIDAD.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2AC48A6-C83D-49CD-86AB-6EE6B79094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70" y="895930"/>
            <a:ext cx="3072627" cy="2304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C4DEB2F-F7BD-49A9-9CE3-A59B5D6D10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478" y="932820"/>
            <a:ext cx="3072628" cy="2304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1383447-1D87-4CC8-B8E6-1FB81F93AB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698" y="951887"/>
            <a:ext cx="2967096" cy="2225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AE50F6E-82B8-489C-BF61-C6C5E24018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52" y="3945724"/>
            <a:ext cx="4953000" cy="2786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8814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A895FA-EBDF-50E1-CC17-4B9F303B4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11734800" cy="92333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MINGA </a:t>
            </a:r>
            <a:b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DE MALEZAS DE LA VÍA PRINCIPAL UNIÓN DEL TOACHI – PALO QUEMADO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000228D-5CF2-41FF-92B1-ABAC10B000E6}"/>
              </a:ext>
            </a:extLst>
          </p:cNvPr>
          <p:cNvSpPr txBox="1">
            <a:spLocks/>
          </p:cNvSpPr>
          <p:nvPr/>
        </p:nvSpPr>
        <p:spPr>
          <a:xfrm>
            <a:off x="0" y="3564673"/>
            <a:ext cx="10924540" cy="92333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ENTREGA DE KITS </a:t>
            </a:r>
            <a:b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PERSONAS DE VULNERABILIDAD EN COORDINACIÓN CON COTOPAXI SOLIDARIO..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2413B2-799E-4104-A7FA-C64DDF3597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059" y="912743"/>
            <a:ext cx="3347333" cy="2516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872B08-E6A9-4450-AB06-46AFAD21D8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075" y="777070"/>
            <a:ext cx="2214787" cy="29505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n 2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4FE9CF88-39E0-1F87-E2A0-A82D52B42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4329632"/>
            <a:ext cx="3733800" cy="2457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 descr="Personas posando por un foto&#10;&#10;El contenido generado por IA puede ser incorrecto.">
            <a:extLst>
              <a:ext uri="{FF2B5EF4-FFF2-40B4-BE49-F238E27FC236}">
                <a16:creationId xmlns:a16="http://schemas.microsoft.com/office/drawing/2014/main" id="{4F0718A2-3FAB-7CEC-1F17-CFB79ACBC8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4407"/>
          <a:stretch>
            <a:fillRect/>
          </a:stretch>
        </p:blipFill>
        <p:spPr bwMode="auto">
          <a:xfrm>
            <a:off x="5730134" y="4352330"/>
            <a:ext cx="2354091" cy="2372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0089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3A4B70-560C-5AB9-AC37-F342C318C9AB}"/>
              </a:ext>
            </a:extLst>
          </p:cNvPr>
          <p:cNvSpPr txBox="1"/>
          <p:nvPr/>
        </p:nvSpPr>
        <p:spPr>
          <a:xfrm>
            <a:off x="0" y="-129318"/>
            <a:ext cx="11658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NAVIDEÑO</a:t>
            </a:r>
            <a:b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ENTREGA DE FUNDAS NAVIDEÑAS A NIÑOS Y PERSONAS DE LA TERCERA EDAD (AUTOGESTIÓN)</a:t>
            </a:r>
            <a:r>
              <a:rPr lang="es-E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84815DE-FF4A-4B78-B3A5-F5BF6AC122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69" y="767292"/>
            <a:ext cx="3957696" cy="296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7BF1CD8-57C0-4D65-9ABF-D4EBE9AD76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25" y="901415"/>
            <a:ext cx="4334932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B494B6D-A5BF-4915-A59B-F6A41C8A6A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969" y="487285"/>
            <a:ext cx="3266661" cy="3266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EEBECDF-A049-4196-A1F3-EB6202815C4D}"/>
              </a:ext>
            </a:extLst>
          </p:cNvPr>
          <p:cNvSpPr txBox="1"/>
          <p:nvPr/>
        </p:nvSpPr>
        <p:spPr>
          <a:xfrm>
            <a:off x="151869" y="3616511"/>
            <a:ext cx="11658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CON RIESGOS Y BOMBEROS</a:t>
            </a:r>
          </a:p>
          <a:p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ASENTAMIENTO DE TERRENO EN LA FAMILIA BALSECA.</a:t>
            </a:r>
            <a:b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3A858F-550C-458C-A82D-7762339896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298540"/>
            <a:ext cx="3444645" cy="2583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8718BC1-3A1B-F34B-D11F-F02D58A384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4370549"/>
            <a:ext cx="3252621" cy="2439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5274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63CEAEC-0ABA-436B-987E-E733183106B4}"/>
              </a:ext>
            </a:extLst>
          </p:cNvPr>
          <p:cNvSpPr txBox="1"/>
          <p:nvPr/>
        </p:nvSpPr>
        <p:spPr>
          <a:xfrm>
            <a:off x="36443" y="152400"/>
            <a:ext cx="11658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EN DIFERENTES COMISIONES DE MANERA MANCOMUNADA</a:t>
            </a:r>
            <a:b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ARTICULADO EN COMISIONES PARA LA EJECUCIÓN DE ACTIVIDADES Y ATENCIÓN COMUNITARIA.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A44793-AEE0-487B-BED4-02F2015BCD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775" y="1502654"/>
            <a:ext cx="5708546" cy="4288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1AC43A-122C-4176-AB37-411BB74839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86090"/>
            <a:ext cx="5740147" cy="4305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6140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4A6A48A-2B79-4702-99A9-700067118F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70" y="152597"/>
            <a:ext cx="4852504" cy="3639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F58A0B3-AE3E-4E1F-A60B-91F2AE0EBD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644" y="3791975"/>
            <a:ext cx="4852503" cy="2731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5E567BD-153D-48F2-9E5E-B3AB394105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896" y="139345"/>
            <a:ext cx="4852504" cy="3639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0877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A7BD0B-C515-4737-8629-600942A18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48768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2C69767-2DD8-45DB-89CC-FBD9F3B6D0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91" y="11181"/>
            <a:ext cx="48768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EFD98D5-B6E2-4CE1-8268-72214DA7A1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439" y="3626954"/>
            <a:ext cx="4343400" cy="3257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512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CC8FE3E-D4B0-4EFF-B5B7-3DB2B888C2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" y="0"/>
            <a:ext cx="3922644" cy="2941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D875017-14D7-4D63-9195-B354EFCF86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75" y="1490870"/>
            <a:ext cx="4057650" cy="54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FE6E331-E12D-44DB-B557-64F050FD79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785" y="4970"/>
            <a:ext cx="4057650" cy="3043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850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F3161A3-CA68-4C48-A812-166999469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81600" cy="2907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4B64BBA-6939-4D20-98C0-8A831BB633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64" y="3055184"/>
            <a:ext cx="2895600" cy="3856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703BDF-F991-4F95-A0E4-34F9BA4D9D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374" y="68175"/>
            <a:ext cx="5092148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7E8FF63-44E3-456D-89AF-F9E2259973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014470"/>
            <a:ext cx="2831516" cy="3775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EC1F8EF-E0F4-4662-9A17-395A0B3167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78" y="3116734"/>
            <a:ext cx="2831516" cy="3775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4121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3499993-1D40-45ED-9D13-B5A6E47C58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28600"/>
            <a:ext cx="3769691" cy="2827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2F4E95F-34C7-4326-85BA-A3C4FBFFA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091" y="307284"/>
            <a:ext cx="5547139" cy="4160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A1FD586-BC66-414E-8D76-EF14BC5B72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48" y="342900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990D763-F2E1-46C6-83A1-39E0D80986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913" y="3078231"/>
            <a:ext cx="3819939" cy="3819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0907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D519914-58A5-4577-BF4B-FAD1D125F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800" cy="4229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B27CCA-4376-49B0-A85E-974AA0B01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7150"/>
            <a:ext cx="57912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A0F2B3E-88C7-4FC2-B36C-CDA65FAEEA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92" y="4235726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02DF84-6BD1-48EC-86F3-87A2D4A138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296" y="4286250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E891346-8144-4A1B-A70F-A0E5248210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4229100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1523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0F9ECBE-4311-4B08-8DC0-8A31BEA3E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" y="9939"/>
            <a:ext cx="12188688" cy="68580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295400" y="5867400"/>
            <a:ext cx="116586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“GRACIAS</a:t>
            </a:r>
            <a:r>
              <a:rPr sz="5400" spc="-35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5400" spc="-35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sz="5400" spc="-165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400" spc="-1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ATENCI</a:t>
            </a:r>
            <a:r>
              <a:rPr lang="es-ES" sz="5400" spc="-10" dirty="0" err="1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sz="5400" spc="-1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N”</a:t>
            </a:r>
            <a:endParaRPr sz="5400" dirty="0">
              <a:ln>
                <a:solidFill>
                  <a:schemeClr val="tx1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1275</TotalTime>
  <Words>348</Words>
  <Application>Microsoft Office PowerPoint</Application>
  <PresentationFormat>Panorámica</PresentationFormat>
  <Paragraphs>31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Carlito</vt:lpstr>
      <vt:lpstr>Söhne</vt:lpstr>
      <vt:lpstr>Times New Roman</vt:lpstr>
      <vt:lpstr>Trebuchet MS</vt:lpstr>
      <vt:lpstr>Wingdings</vt:lpstr>
      <vt:lpstr>Wingdings 3</vt:lpstr>
      <vt:lpstr>Faceta</vt:lpstr>
      <vt:lpstr>GOBIERNO AUTÓNOMO DESCENTRALIZADO PARROQUIAL RURAL PALO QUEMADO</vt:lpstr>
      <vt:lpstr>Presentación de PowerPoint</vt:lpstr>
      <vt:lpstr>Presentación de PowerPoint</vt:lpstr>
      <vt:lpstr>PLAN DE EVACUACIÓN PREVENTIVA PRADERAS DEL TOACHI CELEC-GESTION DE RIESGOS COTOPAXI-MUNICIPIO.</vt:lpstr>
      <vt:lpstr>ACTUALIZACIÓN DEL COE PARROQUIL ACCIONES PREVENTIVAS ORIENTADAS A LA SEGURIDAD.</vt:lpstr>
      <vt:lpstr>MINGA  LIMPIEZA DE MALEZAS DE LA VÍA PRINCIPAL UNIÓN DEL TOACHI – PALO QUEMADO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AÑO 2015 SR. ANDRÉS TUTASIG VOCAL  MIEMBRO DE LA COMISIÓN DE:  MEDIO AMBIENTE, RECREACIÓN Y ADQUISICIÓN DE PROYECTOS</dc:title>
  <dc:creator>USUARIO</dc:creator>
  <cp:lastModifiedBy>Gloria Tocte</cp:lastModifiedBy>
  <cp:revision>102</cp:revision>
  <dcterms:created xsi:type="dcterms:W3CDTF">2024-02-28T19:18:54Z</dcterms:created>
  <dcterms:modified xsi:type="dcterms:W3CDTF">2026-05-19T21:33:07Z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2024-02-28T00:00:00Z</vt:filetime>
  </property>
  <property fmtid="{D5CDD505-2E9C-101B-9397-08002B2CF9AE}" pid="5" name="Producer">
    <vt:lpwstr>3-Heights(TM) PDF Security Shell 4.8.25.2 (http://www.pdf-tools.com)</vt:lpwstr>
  </property>
</Properties>
</file>