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120" r:id="rId1"/>
  </p:sldMasterIdLst>
  <p:sldIdLst>
    <p:sldId id="288" r:id="rId2"/>
    <p:sldId id="290" r:id="rId3"/>
    <p:sldId id="299" r:id="rId4"/>
    <p:sldId id="291" r:id="rId5"/>
    <p:sldId id="292" r:id="rId6"/>
    <p:sldId id="293" r:id="rId7"/>
    <p:sldId id="294" r:id="rId8"/>
    <p:sldId id="295" r:id="rId9"/>
    <p:sldId id="296" r:id="rId10"/>
    <p:sldId id="297" r:id="rId11"/>
    <p:sldId id="298" r:id="rId12"/>
    <p:sldId id="302" r:id="rId13"/>
    <p:sldId id="304" r:id="rId14"/>
    <p:sldId id="303" r:id="rId15"/>
  </p:sldIdLst>
  <p:sldSz cx="12192000" cy="6858000"/>
  <p:notesSz cx="12192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8" autoAdjust="0"/>
    <p:restoredTop sz="94660"/>
  </p:normalViewPr>
  <p:slideViewPr>
    <p:cSldViewPr>
      <p:cViewPr varScale="1">
        <p:scale>
          <a:sx n="75" d="100"/>
          <a:sy n="75" d="100"/>
        </p:scale>
        <p:origin x="77" y="21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F15528-21DE-4FAA-801E-634DDDAF4B2B}"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44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232090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F15528-21DE-4FAA-801E-634DDDAF4B2B}"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109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53667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5/19/2026</a:t>
            </a:fld>
            <a:endParaRPr lang="en-U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3590451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5/19/2026</a:t>
            </a:fld>
            <a:endParaRPr lang="en-U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3126467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t>5/19/2026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352607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D8BD707-D9CF-40AE-B4C6-C98DA3205C09}" type="datetimeFigureOut">
              <a:rPr lang="en-US" smtClean="0"/>
              <a:t>5/19/2026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s-ES" smtClean="0"/>
              <a:t>‹Nº›</a:t>
            </a:fld>
            <a:endParaRPr lang="es-ES"/>
          </a:p>
        </p:txBody>
      </p:sp>
    </p:spTree>
    <p:extLst>
      <p:ext uri="{BB962C8B-B14F-4D97-AF65-F5344CB8AC3E}">
        <p14:creationId xmlns:p14="http://schemas.microsoft.com/office/powerpoint/2010/main" val="200855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1071768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3895495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469605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D8BD707-D9CF-40AE-B4C6-C98DA3205C09}" type="datetimeFigureOut">
              <a:rPr lang="en-US" smtClean="0"/>
              <a:t>5/19/2026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s-ES" smtClean="0"/>
              <a:t>‹Nº›</a:t>
            </a:fld>
            <a:endParaRPr lang="es-E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697651"/>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0308DDA-9708-6E73-A960-968274A02D3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0639" r="25318"/>
          <a:stretch>
            <a:fillRect/>
          </a:stretch>
        </p:blipFill>
        <p:spPr>
          <a:xfrm>
            <a:off x="3955762" y="10"/>
            <a:ext cx="8236238"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8" name="CuadroTexto 7">
            <a:extLst>
              <a:ext uri="{FF2B5EF4-FFF2-40B4-BE49-F238E27FC236}">
                <a16:creationId xmlns:a16="http://schemas.microsoft.com/office/drawing/2014/main" id="{37F64698-73D0-C1B4-A2B5-F94383D35008}"/>
              </a:ext>
            </a:extLst>
          </p:cNvPr>
          <p:cNvSpPr txBox="1"/>
          <p:nvPr/>
        </p:nvSpPr>
        <p:spPr>
          <a:xfrm>
            <a:off x="139125" y="2514600"/>
            <a:ext cx="4661475" cy="3589995"/>
          </a:xfrm>
          <a:prstGeom prst="rect">
            <a:avLst/>
          </a:prstGeom>
        </p:spPr>
        <p:txBody>
          <a:bodyPr vert="horz" lIns="91440" tIns="45720" rIns="91440" bIns="45720" rtlCol="0" anchor="t">
            <a:normAutofit fontScale="92500" lnSpcReduction="20000"/>
          </a:bodyPr>
          <a:lstStyle/>
          <a:p>
            <a:pPr algn="ctr">
              <a:lnSpc>
                <a:spcPct val="90000"/>
              </a:lnSpc>
              <a:spcAft>
                <a:spcPts val="800"/>
              </a:spcAft>
            </a:pPr>
            <a:r>
              <a:rPr lang="es-EC" sz="2800" b="1" dirty="0"/>
              <a:t>RENDICIÓN DE CUENTAS </a:t>
            </a:r>
          </a:p>
          <a:p>
            <a:pPr algn="ctr">
              <a:lnSpc>
                <a:spcPct val="90000"/>
              </a:lnSpc>
              <a:spcAft>
                <a:spcPts val="800"/>
              </a:spcAft>
            </a:pPr>
            <a:r>
              <a:rPr lang="es-EC" sz="2800" b="1" dirty="0"/>
              <a:t>AÑO 2025</a:t>
            </a:r>
          </a:p>
          <a:p>
            <a:pPr algn="ctr">
              <a:lnSpc>
                <a:spcPct val="90000"/>
              </a:lnSpc>
              <a:spcAft>
                <a:spcPts val="800"/>
              </a:spcAft>
            </a:pPr>
            <a:endParaRPr lang="es-EC" sz="2000" dirty="0"/>
          </a:p>
          <a:p>
            <a:pPr algn="ctr">
              <a:lnSpc>
                <a:spcPct val="90000"/>
              </a:lnSpc>
              <a:spcAft>
                <a:spcPts val="800"/>
              </a:spcAft>
            </a:pPr>
            <a:r>
              <a:rPr lang="en-US" sz="2800" b="1" dirty="0">
                <a:effectLst/>
              </a:rPr>
              <a:t>SR. RAÚL WILFRIDO </a:t>
            </a:r>
          </a:p>
          <a:p>
            <a:pPr algn="ctr">
              <a:lnSpc>
                <a:spcPct val="90000"/>
              </a:lnSpc>
              <a:spcAft>
                <a:spcPts val="800"/>
              </a:spcAft>
            </a:pPr>
            <a:r>
              <a:rPr lang="en-US" sz="2800" b="1" dirty="0">
                <a:effectLst/>
              </a:rPr>
              <a:t>PAZMIÑO ESQUIVEL VICEPRESIDENTE </a:t>
            </a:r>
          </a:p>
          <a:p>
            <a:pPr algn="ctr">
              <a:lnSpc>
                <a:spcPct val="90000"/>
              </a:lnSpc>
              <a:spcAft>
                <a:spcPts val="800"/>
              </a:spcAft>
            </a:pPr>
            <a:endParaRPr lang="en-US" sz="2800" b="1" dirty="0">
              <a:effectLst/>
            </a:endParaRPr>
          </a:p>
          <a:p>
            <a:pPr algn="ctr">
              <a:lnSpc>
                <a:spcPct val="90000"/>
              </a:lnSpc>
              <a:spcAft>
                <a:spcPts val="800"/>
              </a:spcAft>
            </a:pPr>
            <a:r>
              <a:rPr lang="en-US" sz="2800" b="1" dirty="0">
                <a:effectLst/>
              </a:rPr>
              <a:t>COMISIÓN DE EDUCACIÓN, CULTURA, DEPORTES Y DESARROLLO SOCIAL.</a:t>
            </a:r>
          </a:p>
        </p:txBody>
      </p:sp>
      <p:pic>
        <p:nvPicPr>
          <p:cNvPr id="6" name="Imagen 5" descr="Descripción: LOGO GAD PALO QUEMADO">
            <a:extLst>
              <a:ext uri="{FF2B5EF4-FFF2-40B4-BE49-F238E27FC236}">
                <a16:creationId xmlns:a16="http://schemas.microsoft.com/office/drawing/2014/main" id="{C390B4E7-081C-BBF9-8F60-9F14B5924E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81000"/>
            <a:ext cx="1607557" cy="1617526"/>
          </a:xfrm>
          <a:prstGeom prst="rect">
            <a:avLst/>
          </a:prstGeom>
          <a:noFill/>
          <a:ln>
            <a:noFill/>
          </a:ln>
        </p:spPr>
      </p:pic>
    </p:spTree>
    <p:extLst>
      <p:ext uri="{BB962C8B-B14F-4D97-AF65-F5344CB8AC3E}">
        <p14:creationId xmlns:p14="http://schemas.microsoft.com/office/powerpoint/2010/main" val="660712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E52102-89D9-2131-B101-D35596F9A5C8}"/>
              </a:ext>
            </a:extLst>
          </p:cNvPr>
          <p:cNvSpPr>
            <a:spLocks noGrp="1"/>
          </p:cNvSpPr>
          <p:nvPr>
            <p:ph type="title"/>
          </p:nvPr>
        </p:nvSpPr>
        <p:spPr>
          <a:xfrm>
            <a:off x="646112" y="452718"/>
            <a:ext cx="4165580" cy="1400530"/>
          </a:xfrm>
        </p:spPr>
        <p:txBody>
          <a:bodyPr>
            <a:normAutofit/>
          </a:bodyPr>
          <a:lstStyle/>
          <a:p>
            <a:br>
              <a:rPr lang="es-ES" dirty="0"/>
            </a:br>
            <a:endParaRPr lang="es-ES" dirty="0"/>
          </a:p>
        </p:txBody>
      </p:sp>
      <p:sp>
        <p:nvSpPr>
          <p:cNvPr id="3" name="Marcador de contenido 2">
            <a:extLst>
              <a:ext uri="{FF2B5EF4-FFF2-40B4-BE49-F238E27FC236}">
                <a16:creationId xmlns:a16="http://schemas.microsoft.com/office/drawing/2014/main" id="{984D8461-E749-51DA-CD25-ADDC95BAC56F}"/>
              </a:ext>
            </a:extLst>
          </p:cNvPr>
          <p:cNvSpPr>
            <a:spLocks noGrp="1"/>
          </p:cNvSpPr>
          <p:nvPr>
            <p:ph idx="1"/>
          </p:nvPr>
        </p:nvSpPr>
        <p:spPr>
          <a:xfrm>
            <a:off x="533400" y="1981200"/>
            <a:ext cx="4165146" cy="4195481"/>
          </a:xfrm>
        </p:spPr>
        <p:txBody>
          <a:bodyPr>
            <a:normAutofit/>
          </a:bodyPr>
          <a:lstStyle/>
          <a:p>
            <a:pPr lvl="0" algn="ctr"/>
            <a:r>
              <a:rPr lang="es-EC" sz="3600" b="1" dirty="0">
                <a:solidFill>
                  <a:schemeClr val="tx1"/>
                </a:solidFill>
              </a:rPr>
              <a:t>SE REALIZO UN CAMPEONATO DE INDOR MODALIDAD ABIERTO MAS CULINO Y FEMENINO.</a:t>
            </a:r>
            <a:endParaRPr lang="es-ES" sz="3600" b="1" dirty="0">
              <a:solidFill>
                <a:schemeClr val="tx1"/>
              </a:solidFill>
            </a:endParaRPr>
          </a:p>
          <a:p>
            <a:pPr algn="ctr"/>
            <a:endParaRPr lang="es-ES" sz="3600" b="1" dirty="0">
              <a:solidFill>
                <a:schemeClr val="tx1"/>
              </a:solidFill>
            </a:endParaRPr>
          </a:p>
        </p:txBody>
      </p:sp>
      <p:pic>
        <p:nvPicPr>
          <p:cNvPr id="5" name="Imagen 4">
            <a:extLst>
              <a:ext uri="{FF2B5EF4-FFF2-40B4-BE49-F238E27FC236}">
                <a16:creationId xmlns:a16="http://schemas.microsoft.com/office/drawing/2014/main" id="{EAEF6A8A-1AA9-CD45-722E-8BFB05FBC19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2959" y="3461657"/>
            <a:ext cx="4869597" cy="2909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984EC6BA-EFC6-3D3C-06B4-5F5B9A167C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2959" y="341098"/>
            <a:ext cx="4869597" cy="2630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427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E4DF1B4-D5F6-4ECC-109E-ED262F1E7DC3}"/>
              </a:ext>
            </a:extLst>
          </p:cNvPr>
          <p:cNvSpPr>
            <a:spLocks noGrp="1"/>
          </p:cNvSpPr>
          <p:nvPr>
            <p:ph idx="1"/>
          </p:nvPr>
        </p:nvSpPr>
        <p:spPr>
          <a:xfrm>
            <a:off x="6216490" y="2209800"/>
            <a:ext cx="5145087" cy="3810000"/>
          </a:xfrm>
        </p:spPr>
        <p:txBody>
          <a:bodyPr>
            <a:normAutofit/>
          </a:bodyPr>
          <a:lstStyle/>
          <a:p>
            <a:pPr algn="ctr"/>
            <a:r>
              <a:rPr lang="es-EC" sz="3200" b="1" dirty="0">
                <a:solidFill>
                  <a:schemeClr val="tx1"/>
                </a:solidFill>
              </a:rPr>
              <a:t>SE DIO UN MANTENIMIENTO PERIÓDICO AL ESTADIO LA PLATA Y BAÑOS FUMIGANDO LAS MALEZAS, PODANDO EL CÉSPED Y LAS FLORES, RECOGIENDO BASURAS Y DESECHOS PLÁSTICOS.</a:t>
            </a:r>
          </a:p>
          <a:p>
            <a:pPr algn="ctr"/>
            <a:endParaRPr lang="es-ES" sz="3200" b="1" dirty="0">
              <a:solidFill>
                <a:schemeClr val="tx1"/>
              </a:solidFill>
            </a:endParaRPr>
          </a:p>
        </p:txBody>
      </p:sp>
      <p:pic>
        <p:nvPicPr>
          <p:cNvPr id="2" name="Imagen 1">
            <a:extLst>
              <a:ext uri="{FF2B5EF4-FFF2-40B4-BE49-F238E27FC236}">
                <a16:creationId xmlns:a16="http://schemas.microsoft.com/office/drawing/2014/main" id="{574B05E4-7379-2EB4-5A37-ED7C3CC375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423" y="457200"/>
            <a:ext cx="4729059"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DE8B2D4B-3395-7072-5650-80B42D351E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423" y="3736910"/>
            <a:ext cx="4694914"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97568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AF6CDE9-497F-C277-84B8-EA5BABC372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3276600"/>
            <a:ext cx="4790237" cy="2791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8DFB6126-743F-878F-32DE-5FB24A4A14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304800"/>
            <a:ext cx="475488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Marcador de contenido 2">
            <a:extLst>
              <a:ext uri="{FF2B5EF4-FFF2-40B4-BE49-F238E27FC236}">
                <a16:creationId xmlns:a16="http://schemas.microsoft.com/office/drawing/2014/main" id="{AAD5C693-6F2F-E99C-B38C-0730071A0745}"/>
              </a:ext>
            </a:extLst>
          </p:cNvPr>
          <p:cNvSpPr>
            <a:spLocks noGrp="1"/>
          </p:cNvSpPr>
          <p:nvPr>
            <p:ph idx="1"/>
          </p:nvPr>
        </p:nvSpPr>
        <p:spPr>
          <a:xfrm>
            <a:off x="762000" y="1866900"/>
            <a:ext cx="4165146" cy="3124200"/>
          </a:xfrm>
        </p:spPr>
        <p:txBody>
          <a:bodyPr>
            <a:normAutofit/>
          </a:bodyPr>
          <a:lstStyle/>
          <a:p>
            <a:pPr algn="ctr"/>
            <a:r>
              <a:rPr lang="es-EC" sz="3600" b="1" dirty="0">
                <a:solidFill>
                  <a:schemeClr val="tx1"/>
                </a:solidFill>
              </a:rPr>
              <a:t>SE REALIZO EN LA PLAZA SAN MARCOS UN PROGRAMA POR EL DÍA DE LA MADRE CON AUTOGESTIÓN</a:t>
            </a:r>
            <a:endParaRPr lang="es-ES" sz="3600" dirty="0">
              <a:solidFill>
                <a:schemeClr val="tx1"/>
              </a:solidFill>
            </a:endParaRPr>
          </a:p>
        </p:txBody>
      </p:sp>
    </p:spTree>
    <p:extLst>
      <p:ext uri="{BB962C8B-B14F-4D97-AF65-F5344CB8AC3E}">
        <p14:creationId xmlns:p14="http://schemas.microsoft.com/office/powerpoint/2010/main" val="243799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ED6F3A3-0F3F-E596-F714-62798E90CCC2}"/>
              </a:ext>
            </a:extLst>
          </p:cNvPr>
          <p:cNvSpPr>
            <a:spLocks noGrp="1"/>
          </p:cNvSpPr>
          <p:nvPr>
            <p:ph idx="1"/>
          </p:nvPr>
        </p:nvSpPr>
        <p:spPr>
          <a:xfrm>
            <a:off x="6172200" y="388361"/>
            <a:ext cx="4850946" cy="5098039"/>
          </a:xfrm>
        </p:spPr>
        <p:txBody>
          <a:bodyPr>
            <a:normAutofit lnSpcReduction="10000"/>
          </a:bodyPr>
          <a:lstStyle/>
          <a:p>
            <a:pPr algn="ctr"/>
            <a:r>
              <a:rPr lang="es-EC" sz="3600" b="1" dirty="0">
                <a:solidFill>
                  <a:schemeClr val="tx1"/>
                </a:solidFill>
              </a:rPr>
              <a:t>INAUGURACIÓN DEL TERCER CAMPEONATO DE FÚTBOL.</a:t>
            </a:r>
            <a:endParaRPr lang="es-EC" sz="3600" dirty="0">
              <a:solidFill>
                <a:schemeClr val="tx1"/>
              </a:solidFill>
            </a:endParaRPr>
          </a:p>
          <a:p>
            <a:pPr marL="0" indent="0" algn="ctr">
              <a:buNone/>
            </a:pPr>
            <a:r>
              <a:rPr lang="es-EC" sz="3600" dirty="0">
                <a:solidFill>
                  <a:schemeClr val="tx1"/>
                </a:solidFill>
              </a:rPr>
              <a:t>DENOMINADO “COPA PALO QUEMADO LA TIERRA DE LAS OPORTUNIDADES” MODALIDAD CRIOLLA MASCULINO Y FEMENINO.</a:t>
            </a:r>
          </a:p>
          <a:p>
            <a:pPr algn="ctr"/>
            <a:endParaRPr lang="es-ES" sz="3600" dirty="0">
              <a:solidFill>
                <a:schemeClr val="tx1"/>
              </a:solidFill>
            </a:endParaRPr>
          </a:p>
        </p:txBody>
      </p:sp>
      <p:pic>
        <p:nvPicPr>
          <p:cNvPr id="9" name="Imagen 8">
            <a:extLst>
              <a:ext uri="{FF2B5EF4-FFF2-40B4-BE49-F238E27FC236}">
                <a16:creationId xmlns:a16="http://schemas.microsoft.com/office/drawing/2014/main" id="{5B43F32F-37A8-F305-855E-0A50A0010F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501" y="154968"/>
            <a:ext cx="4534454" cy="28368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EBCB2A02-4477-C903-6C46-DAC7D4BF1B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502" y="2209800"/>
            <a:ext cx="4534452" cy="28368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7E0529B5-B13C-2DEB-829D-46E91E824B6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501" y="4191000"/>
            <a:ext cx="4534453" cy="2512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1794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E573B86-8687-5764-2F09-CDA3DAE37F3B}"/>
              </a:ext>
            </a:extLst>
          </p:cNvPr>
          <p:cNvSpPr>
            <a:spLocks noGrp="1"/>
          </p:cNvSpPr>
          <p:nvPr>
            <p:ph idx="1"/>
          </p:nvPr>
        </p:nvSpPr>
        <p:spPr>
          <a:xfrm>
            <a:off x="914400" y="1905000"/>
            <a:ext cx="4165146" cy="4195481"/>
          </a:xfrm>
        </p:spPr>
        <p:txBody>
          <a:bodyPr>
            <a:normAutofit/>
          </a:bodyPr>
          <a:lstStyle/>
          <a:p>
            <a:pPr algn="ctr"/>
            <a:r>
              <a:rPr lang="es-EC" sz="3200" b="1" dirty="0">
                <a:solidFill>
                  <a:schemeClr val="tx1"/>
                </a:solidFill>
              </a:rPr>
              <a:t>SE DIO SEGUIMIENTO LA ESCUELA DE FUTBOL RECREATIVO, GRACIA AL APOYO ARTICULADO CON LA PREFECTURA DE COTOPAXI Y EL GAD PARROQUIA DE PALO QUEMADO.</a:t>
            </a:r>
            <a:endParaRPr lang="es-EC" sz="3200" dirty="0">
              <a:solidFill>
                <a:schemeClr val="tx1"/>
              </a:solidFill>
            </a:endParaRPr>
          </a:p>
          <a:p>
            <a:pPr algn="ctr"/>
            <a:endParaRPr lang="es-ES" sz="3200" dirty="0">
              <a:solidFill>
                <a:schemeClr val="tx1"/>
              </a:solidFill>
            </a:endParaRPr>
          </a:p>
        </p:txBody>
      </p:sp>
      <p:pic>
        <p:nvPicPr>
          <p:cNvPr id="2" name="Imagen 1">
            <a:extLst>
              <a:ext uri="{FF2B5EF4-FFF2-40B4-BE49-F238E27FC236}">
                <a16:creationId xmlns:a16="http://schemas.microsoft.com/office/drawing/2014/main" id="{72D32DED-A0FF-67FD-683E-A1485D919E1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7576" y="3428999"/>
            <a:ext cx="4871085" cy="31680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descr="Un grupo de personas de pie sobre pasto&#10;&#10;El contenido generado por IA puede ser incorrecto.">
            <a:extLst>
              <a:ext uri="{FF2B5EF4-FFF2-40B4-BE49-F238E27FC236}">
                <a16:creationId xmlns:a16="http://schemas.microsoft.com/office/drawing/2014/main" id="{AEA858E1-F549-3B17-2705-4F7494B2CB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7575" y="260985"/>
            <a:ext cx="4871085" cy="29125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428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0BAABE-2745-6A1C-1D37-B94942EC53B7}"/>
              </a:ext>
            </a:extLst>
          </p:cNvPr>
          <p:cNvSpPr>
            <a:spLocks noGrp="1"/>
          </p:cNvSpPr>
          <p:nvPr>
            <p:ph idx="1"/>
          </p:nvPr>
        </p:nvSpPr>
        <p:spPr>
          <a:xfrm>
            <a:off x="6172201" y="1828800"/>
            <a:ext cx="5181599" cy="4407309"/>
          </a:xfrm>
        </p:spPr>
        <p:txBody>
          <a:bodyPr>
            <a:normAutofit fontScale="92500"/>
          </a:bodyPr>
          <a:lstStyle/>
          <a:p>
            <a:pPr algn="ctr"/>
            <a:r>
              <a:rPr lang="es-EC" sz="3200" b="1" dirty="0">
                <a:solidFill>
                  <a:schemeClr val="tx1"/>
                </a:solidFill>
              </a:rPr>
              <a:t>EN CONJUNTO CON INGENIEROS REPRESENTANTES DE LA EMPRESA MINERA LA PLATA Y COMPAÑERAS DEL GAD PARROQUIAL DE PALO QUEMADO, SE REALIZO UN RECORRIDO POR LAS FUENTES HIDRICAS QUE ESTA DENTRO DE LA CONSESIÓN MINERA.</a:t>
            </a:r>
            <a:endParaRPr lang="es-EC" sz="3200" dirty="0">
              <a:solidFill>
                <a:schemeClr val="tx1"/>
              </a:solidFill>
            </a:endParaRPr>
          </a:p>
          <a:p>
            <a:pPr algn="ctr"/>
            <a:endParaRPr lang="es-ES" sz="3200" dirty="0">
              <a:solidFill>
                <a:schemeClr val="tx1"/>
              </a:solidFill>
            </a:endParaRPr>
          </a:p>
        </p:txBody>
      </p:sp>
      <p:pic>
        <p:nvPicPr>
          <p:cNvPr id="8" name="Imagen 7">
            <a:extLst>
              <a:ext uri="{FF2B5EF4-FFF2-40B4-BE49-F238E27FC236}">
                <a16:creationId xmlns:a16="http://schemas.microsoft.com/office/drawing/2014/main" id="{BFC35FDC-5C44-726B-DFEB-EDD68E9C78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427" y="3247277"/>
            <a:ext cx="4657842"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EABFE807-47E2-DA23-2FFB-65D438805E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90" y="209638"/>
            <a:ext cx="4685069" cy="27868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73943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475A10A-25B2-7C3E-E866-84DCB487D513}"/>
              </a:ext>
            </a:extLst>
          </p:cNvPr>
          <p:cNvSpPr>
            <a:spLocks noGrp="1"/>
          </p:cNvSpPr>
          <p:nvPr>
            <p:ph idx="1"/>
          </p:nvPr>
        </p:nvSpPr>
        <p:spPr>
          <a:xfrm>
            <a:off x="762000" y="1981200"/>
            <a:ext cx="4724400" cy="4190999"/>
          </a:xfrm>
        </p:spPr>
        <p:txBody>
          <a:bodyPr>
            <a:normAutofit/>
          </a:bodyPr>
          <a:lstStyle/>
          <a:p>
            <a:pPr algn="ctr"/>
            <a:r>
              <a:rPr lang="es-EC" sz="3200" b="1" dirty="0">
                <a:solidFill>
                  <a:schemeClr val="tx1"/>
                </a:solidFill>
              </a:rPr>
              <a:t>JUNTO A LOS POBLADORES DE LA PARROQUIA PALO QUEMADO SE REALIZO UNA MINGA GENERAL DE LIMPIEZA DE MALEZAS DE LA AVIA PRINCIPAL, TOACHI – PALO QUEMADO.</a:t>
            </a:r>
            <a:endParaRPr lang="es-ES" sz="3200" dirty="0">
              <a:solidFill>
                <a:schemeClr val="tx1"/>
              </a:solidFill>
            </a:endParaRPr>
          </a:p>
        </p:txBody>
      </p:sp>
      <p:pic>
        <p:nvPicPr>
          <p:cNvPr id="2" name="Imagen 1">
            <a:extLst>
              <a:ext uri="{FF2B5EF4-FFF2-40B4-BE49-F238E27FC236}">
                <a16:creationId xmlns:a16="http://schemas.microsoft.com/office/drawing/2014/main" id="{390B1F81-AA80-53AF-DF47-3AEA79F173E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449580"/>
            <a:ext cx="4956432" cy="2750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6C654F9E-F46A-B577-3590-79E40107A7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554962"/>
            <a:ext cx="4956432" cy="2850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22334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D7A79B9-2391-9CBB-64D8-D2E803A45338}"/>
              </a:ext>
            </a:extLst>
          </p:cNvPr>
          <p:cNvSpPr>
            <a:spLocks noGrp="1"/>
          </p:cNvSpPr>
          <p:nvPr>
            <p:ph idx="1"/>
          </p:nvPr>
        </p:nvSpPr>
        <p:spPr>
          <a:xfrm>
            <a:off x="6705600" y="1981200"/>
            <a:ext cx="4495799" cy="4152899"/>
          </a:xfrm>
        </p:spPr>
        <p:txBody>
          <a:bodyPr>
            <a:normAutofit lnSpcReduction="10000"/>
          </a:bodyPr>
          <a:lstStyle/>
          <a:p>
            <a:pPr algn="ctr"/>
            <a:r>
              <a:rPr lang="es-EC" sz="3200" b="1" dirty="0">
                <a:solidFill>
                  <a:schemeClr val="tx1"/>
                </a:solidFill>
              </a:rPr>
              <a:t>SE TRABAJO EN CONJUNTO CON LOS TRABAJADORES DE LA EMPRESA MINERA LA PLATA EN EL   ARREGLO DE LAS GRADAS DE LA PLAZA DE TOROS, SE ARMÓ TABLEROS DE MADERA PARA LA BARRERA DE LOS TOROS.</a:t>
            </a:r>
            <a:endParaRPr lang="es-ES" sz="3200" dirty="0">
              <a:solidFill>
                <a:schemeClr val="tx1"/>
              </a:solidFill>
            </a:endParaRPr>
          </a:p>
        </p:txBody>
      </p:sp>
      <p:pic>
        <p:nvPicPr>
          <p:cNvPr id="2" name="Imagen 1">
            <a:extLst>
              <a:ext uri="{FF2B5EF4-FFF2-40B4-BE49-F238E27FC236}">
                <a16:creationId xmlns:a16="http://schemas.microsoft.com/office/drawing/2014/main" id="{55F6DDCE-B79F-B7E4-027A-4D449ABE21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657600"/>
            <a:ext cx="5065443" cy="26289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10AE0E40-5FCF-31D1-3CE2-9EE877CBCB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303" y="457200"/>
            <a:ext cx="508883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25354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43C5A8D-92C4-D22B-7359-621BDB17FC8F}"/>
              </a:ext>
            </a:extLst>
          </p:cNvPr>
          <p:cNvSpPr>
            <a:spLocks noGrp="1"/>
          </p:cNvSpPr>
          <p:nvPr>
            <p:ph idx="1"/>
          </p:nvPr>
        </p:nvSpPr>
        <p:spPr>
          <a:xfrm>
            <a:off x="685800" y="2133600"/>
            <a:ext cx="4840288" cy="3276600"/>
          </a:xfrm>
        </p:spPr>
        <p:txBody>
          <a:bodyPr>
            <a:normAutofit/>
          </a:bodyPr>
          <a:lstStyle/>
          <a:p>
            <a:pPr algn="ctr"/>
            <a:r>
              <a:rPr lang="es-EC" sz="3600" b="1" dirty="0">
                <a:solidFill>
                  <a:schemeClr val="tx1"/>
                </a:solidFill>
              </a:rPr>
              <a:t>SE ASISTIÓ A 2 SESIONES EXTRAORDINARIAS, 1 SESIÓN CONMEMORATIVA Y 24 SESIONES ORDINARIAS.</a:t>
            </a:r>
            <a:endParaRPr lang="es-ES" sz="3600" dirty="0">
              <a:solidFill>
                <a:schemeClr val="tx1"/>
              </a:solidFill>
            </a:endParaRPr>
          </a:p>
        </p:txBody>
      </p:sp>
      <p:pic>
        <p:nvPicPr>
          <p:cNvPr id="2" name="Imagen 1">
            <a:extLst>
              <a:ext uri="{FF2B5EF4-FFF2-40B4-BE49-F238E27FC236}">
                <a16:creationId xmlns:a16="http://schemas.microsoft.com/office/drawing/2014/main" id="{4E8524E6-ABD6-7239-F081-F4EF149B566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8957" y="3510552"/>
            <a:ext cx="5024315" cy="28398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CD050275-09A5-743C-F42A-52C3E7B3B28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8957" y="381000"/>
            <a:ext cx="5024315"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3810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7B57FE6-16B0-4FE1-6C8F-C03721D44C48}"/>
              </a:ext>
            </a:extLst>
          </p:cNvPr>
          <p:cNvSpPr>
            <a:spLocks noGrp="1"/>
          </p:cNvSpPr>
          <p:nvPr>
            <p:ph idx="1"/>
          </p:nvPr>
        </p:nvSpPr>
        <p:spPr>
          <a:xfrm>
            <a:off x="6215398" y="1828800"/>
            <a:ext cx="4648200" cy="4195481"/>
          </a:xfrm>
        </p:spPr>
        <p:txBody>
          <a:bodyPr>
            <a:normAutofit/>
          </a:bodyPr>
          <a:lstStyle/>
          <a:p>
            <a:pPr algn="ctr"/>
            <a:r>
              <a:rPr lang="es-EC" sz="3200" b="1" dirty="0">
                <a:solidFill>
                  <a:schemeClr val="tx1"/>
                </a:solidFill>
              </a:rPr>
              <a:t>GRACIAS AL APOYO DE TODOS LOS MORADORES, INSTITUCIONES Y EMPRESA MINERA SE REALIZÓ LAS FIESTAS DE PARROQUIALIZACIÓN AL CUMPLIR 36 AÑOS DE VIDA JURÍDICA.</a:t>
            </a:r>
            <a:endParaRPr lang="es-ES" sz="3200" dirty="0">
              <a:solidFill>
                <a:schemeClr val="tx1"/>
              </a:solidFill>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DAD5854D-16B4-7549-B871-388FAF0079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71" y="381000"/>
            <a:ext cx="4753602" cy="2569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3E9F5A80-202D-213F-DABC-06C7846B76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371" y="3428998"/>
            <a:ext cx="4753602" cy="28615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4531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7E3BE-E24F-4B1D-4CA1-910E43AF1E96}"/>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D5935A2-6B74-824C-3E6F-9BDB1B95F4ED}"/>
              </a:ext>
            </a:extLst>
          </p:cNvPr>
          <p:cNvSpPr>
            <a:spLocks noGrp="1"/>
          </p:cNvSpPr>
          <p:nvPr>
            <p:ph idx="1"/>
          </p:nvPr>
        </p:nvSpPr>
        <p:spPr>
          <a:xfrm>
            <a:off x="917854" y="1981200"/>
            <a:ext cx="4797145" cy="3240741"/>
          </a:xfrm>
        </p:spPr>
        <p:txBody>
          <a:bodyPr>
            <a:normAutofit fontScale="85000" lnSpcReduction="10000"/>
          </a:bodyPr>
          <a:lstStyle/>
          <a:p>
            <a:pPr algn="ctr"/>
            <a:r>
              <a:rPr lang="es-EC" sz="3200" b="1" dirty="0">
                <a:solidFill>
                  <a:schemeClr val="tx1"/>
                </a:solidFill>
              </a:rPr>
              <a:t>SE TRABAJO EN CONJUNTO CON LAS COMPAÑERAS, POR AUTO GESTIÓN SE CONSIGUIÓ, FUNDAS DE CARAMELOS Y VÍVERES, PARA REALIZAR UN AGASAJO NAVIDEÑO A LOS NIÑOS Y SE DIO CANASTA DE VÍVERES PARA LOS DE LA TERCERA EDAD.</a:t>
            </a:r>
            <a:endParaRPr lang="es-ES" sz="4400" dirty="0">
              <a:solidFill>
                <a:schemeClr val="tx1"/>
              </a:solidFill>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06FCA7F4-89EF-12D0-081C-83ECF40B3D78}"/>
              </a:ext>
            </a:extLst>
          </p:cNvPr>
          <p:cNvPicPr>
            <a:picLocks noChangeAspect="1"/>
          </p:cNvPicPr>
          <p:nvPr/>
        </p:nvPicPr>
        <p:blipFill>
          <a:blip r:embed="rId2" cstate="print">
            <a:extLst>
              <a:ext uri="{28A0092B-C50C-407E-A947-70E740481C1C}">
                <a14:useLocalDpi xmlns:a14="http://schemas.microsoft.com/office/drawing/2010/main" val="0"/>
              </a:ext>
            </a:extLst>
          </a:blip>
          <a:srcRect b="16314"/>
          <a:stretch>
            <a:fillRect/>
          </a:stretch>
        </p:blipFill>
        <p:spPr bwMode="auto">
          <a:xfrm>
            <a:off x="6401637" y="3436776"/>
            <a:ext cx="4797145" cy="2438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E32B8C5A-F676-7111-2479-C9378EFEA2D9}"/>
              </a:ext>
            </a:extLst>
          </p:cNvPr>
          <p:cNvPicPr>
            <a:picLocks noChangeAspect="1"/>
          </p:cNvPicPr>
          <p:nvPr/>
        </p:nvPicPr>
        <p:blipFill>
          <a:blip r:embed="rId3" cstate="print">
            <a:extLst>
              <a:ext uri="{28A0092B-C50C-407E-A947-70E740481C1C}">
                <a14:useLocalDpi xmlns:a14="http://schemas.microsoft.com/office/drawing/2010/main" val="0"/>
              </a:ext>
            </a:extLst>
          </a:blip>
          <a:srcRect t="10257" b="7692"/>
          <a:stretch>
            <a:fillRect/>
          </a:stretch>
        </p:blipFill>
        <p:spPr bwMode="auto">
          <a:xfrm>
            <a:off x="6370535" y="457200"/>
            <a:ext cx="4797982" cy="2590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22967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1E9C-CE2B-7455-B6A0-F87F8FEA34D1}"/>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4B3BD56-673A-DC19-A401-C8C9D72BCBD9}"/>
              </a:ext>
            </a:extLst>
          </p:cNvPr>
          <p:cNvSpPr>
            <a:spLocks noGrp="1"/>
          </p:cNvSpPr>
          <p:nvPr>
            <p:ph idx="1"/>
          </p:nvPr>
        </p:nvSpPr>
        <p:spPr>
          <a:xfrm>
            <a:off x="6629400" y="2286000"/>
            <a:ext cx="4419600" cy="3316940"/>
          </a:xfrm>
        </p:spPr>
        <p:txBody>
          <a:bodyPr>
            <a:normAutofit/>
          </a:bodyPr>
          <a:lstStyle/>
          <a:p>
            <a:pPr algn="ctr"/>
            <a:r>
              <a:rPr lang="es-EC" sz="3200" b="1" dirty="0">
                <a:solidFill>
                  <a:schemeClr val="tx1"/>
                </a:solidFill>
              </a:rPr>
              <a:t>SE TRABAJO EN CONJUNTO CON LAS COMPAÑERAS, POR AUTO GESTIÓN SE CONSIGUIÓ, PREMIOS PARA EL PROGRAMA POR FIN DE AÑO</a:t>
            </a:r>
            <a:endParaRPr lang="es-ES" sz="4400" dirty="0">
              <a:solidFill>
                <a:schemeClr val="tx1"/>
              </a:solidFill>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E8DBBC4-CB60-70C5-12A4-D1DE3877E5B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765" y="3429000"/>
            <a:ext cx="4732055"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481DD910-1FAC-0023-826F-83B6567732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533400"/>
            <a:ext cx="473202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5313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963D6-4AAC-6029-10DA-D642FAC4BB4B}"/>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D1B49D04-2E61-87BB-C549-E731D3B6A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311" y="304800"/>
            <a:ext cx="10275377" cy="4953000"/>
          </a:xfrm>
          <a:prstGeom prst="rect">
            <a:avLst/>
          </a:prstGeom>
        </p:spPr>
      </p:pic>
      <p:sp>
        <p:nvSpPr>
          <p:cNvPr id="9" name="Marcador de contenido 2">
            <a:extLst>
              <a:ext uri="{FF2B5EF4-FFF2-40B4-BE49-F238E27FC236}">
                <a16:creationId xmlns:a16="http://schemas.microsoft.com/office/drawing/2014/main" id="{DFA92341-105D-2D72-4599-CB43C9B62A65}"/>
              </a:ext>
            </a:extLst>
          </p:cNvPr>
          <p:cNvSpPr>
            <a:spLocks noGrp="1"/>
          </p:cNvSpPr>
          <p:nvPr>
            <p:ph idx="1"/>
          </p:nvPr>
        </p:nvSpPr>
        <p:spPr>
          <a:xfrm>
            <a:off x="1905000" y="5318449"/>
            <a:ext cx="8077200" cy="1219200"/>
          </a:xfrm>
        </p:spPr>
        <p:txBody>
          <a:bodyPr>
            <a:normAutofit/>
          </a:bodyPr>
          <a:lstStyle/>
          <a:p>
            <a:pPr algn="ctr"/>
            <a:r>
              <a:rPr lang="es-EC" sz="6000" b="1" dirty="0">
                <a:ln w="22225">
                  <a:solidFill>
                    <a:schemeClr val="accent2"/>
                  </a:solidFill>
                  <a:prstDash val="solid"/>
                </a:ln>
                <a:solidFill>
                  <a:schemeClr val="accent2">
                    <a:lumMod val="40000"/>
                    <a:lumOff val="60000"/>
                  </a:schemeClr>
                </a:solidFill>
              </a:rPr>
              <a:t>POR SU ATENCIÓN. </a:t>
            </a:r>
          </a:p>
          <a:p>
            <a:pPr algn="ctr"/>
            <a:endParaRPr lang="es-ES" sz="80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8661643"/>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1324</TotalTime>
  <Words>341</Words>
  <Application>Microsoft Office PowerPoint</Application>
  <PresentationFormat>Panorámica</PresentationFormat>
  <Paragraphs>22</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Calibri Light</vt:lpstr>
      <vt:lpstr>Times New Roman</vt:lpstr>
      <vt:lpstr>Retrospección</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RENDICIÓN DE CUENTAS AÑO 2015 SR. ANDRÉS TUTASIG VOCAL  MIEMBRO DE LA COMISIÓN DE:  MEDIO AMBIENTE, RECREACIÓN Y ADQUISICIÓN DE PROYECTOS</dc:title>
  <dc:creator>USUARIO</dc:creator>
  <cp:lastModifiedBy>Gloria Tocte</cp:lastModifiedBy>
  <cp:revision>128</cp:revision>
  <dcterms:created xsi:type="dcterms:W3CDTF">2024-02-28T19:18:54Z</dcterms:created>
  <dcterms:modified xsi:type="dcterms:W3CDTF">2026-05-19T20:17:58Z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2023-06-21T00:00:00Z</vt:filetime>
  </property>
  <property fmtid="{D5CDD505-2E9C-101B-9397-08002B2CF9AE}" pid="3" name="Creator">
    <vt:lpwstr>Microsoft® PowerPoint® 2013</vt:lpwstr>
  </property>
  <property fmtid="{D5CDD505-2E9C-101B-9397-08002B2CF9AE}" pid="4" name="LastSaved">
    <vt:filetime>2024-02-28T00:00:00Z</vt:filetime>
  </property>
  <property fmtid="{D5CDD505-2E9C-101B-9397-08002B2CF9AE}" pid="5" name="Producer">
    <vt:lpwstr>3-Heights(TM) PDF Security Shell 4.8.25.2 (http://www.pdf-tools.com)</vt:lpwstr>
  </property>
</Properties>
</file>