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1" r:id="rId1"/>
  </p:sldMasterIdLst>
  <p:notesMasterIdLst>
    <p:notesMasterId r:id="rId17"/>
  </p:notesMasterIdLst>
  <p:handoutMasterIdLst>
    <p:handoutMasterId r:id="rId18"/>
  </p:handoutMasterIdLst>
  <p:sldIdLst>
    <p:sldId id="260" r:id="rId2"/>
    <p:sldId id="259" r:id="rId3"/>
    <p:sldId id="389" r:id="rId4"/>
    <p:sldId id="402" r:id="rId5"/>
    <p:sldId id="403" r:id="rId6"/>
    <p:sldId id="273" r:id="rId7"/>
    <p:sldId id="394" r:id="rId8"/>
    <p:sldId id="401" r:id="rId9"/>
    <p:sldId id="265" r:id="rId10"/>
    <p:sldId id="391" r:id="rId11"/>
    <p:sldId id="393" r:id="rId12"/>
    <p:sldId id="268" r:id="rId13"/>
    <p:sldId id="270" r:id="rId14"/>
    <p:sldId id="271" r:id="rId15"/>
    <p:sldId id="400" r:id="rId16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430" autoAdjust="0"/>
  </p:normalViewPr>
  <p:slideViewPr>
    <p:cSldViewPr>
      <p:cViewPr varScale="1">
        <p:scale>
          <a:sx n="79" d="100"/>
          <a:sy n="79" d="100"/>
        </p:scale>
        <p:origin x="14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3ACB89-7B3E-4095-BC5A-07701FDD9A0D}" type="datetimeFigureOut">
              <a:rPr lang="en-US" smtClean="0"/>
              <a:t>5/19/2026</a:t>
            </a:fld>
            <a:endParaRPr lang="en-U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646CE-45A9-4EBF-AD27-32BD88097B17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990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8C9B0F6-7671-4DAE-8921-5C3D8E658466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EC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9EDC80C-6030-4C5C-A940-67A2F925B581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576416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AA3BB7A-A8FB-4A5D-929F-E20D65D95B6D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04C16F0-90DE-4E22-8AE4-E82CC5F51224}" type="slidenum">
              <a:rPr lang="es-EC" smtClean="0"/>
              <a:t>‹Nº›</a:t>
            </a:fld>
            <a:endParaRPr lang="es-EC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C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C"/>
            </a:p>
          </p:txBody>
        </p:sp>
      </p:grpSp>
    </p:spTree>
    <p:extLst>
      <p:ext uri="{BB962C8B-B14F-4D97-AF65-F5344CB8AC3E}">
        <p14:creationId xmlns:p14="http://schemas.microsoft.com/office/powerpoint/2010/main" val="927905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BB7A-A8FB-4A5D-929F-E20D65D95B6D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C16F0-90DE-4E22-8AE4-E82CC5F51224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204360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AA3BB7A-A8FB-4A5D-929F-E20D65D95B6D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04C16F0-90DE-4E22-8AE4-E82CC5F51224}" type="slidenum">
              <a:rPr lang="es-EC" smtClean="0"/>
              <a:t>‹Nº›</a:t>
            </a:fld>
            <a:endParaRPr lang="es-EC" dirty="0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339471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BB7A-A8FB-4A5D-929F-E20D65D95B6D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C16F0-90DE-4E22-8AE4-E82CC5F51224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135007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BB7A-A8FB-4A5D-929F-E20D65D95B6D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C16F0-90DE-4E22-8AE4-E82CC5F51224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6774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BB7A-A8FB-4A5D-929F-E20D65D95B6D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C16F0-90DE-4E22-8AE4-E82CC5F51224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39382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BB7A-A8FB-4A5D-929F-E20D65D95B6D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C16F0-90DE-4E22-8AE4-E82CC5F51224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138830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AA3BB7A-A8FB-4A5D-929F-E20D65D95B6D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04C16F0-90DE-4E22-8AE4-E82CC5F51224}" type="slidenum">
              <a:rPr lang="es-EC" smtClean="0"/>
              <a:t>‹Nº›</a:t>
            </a:fld>
            <a:endParaRPr lang="es-EC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4369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AA3BB7A-A8FB-4A5D-929F-E20D65D95B6D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04C16F0-90DE-4E22-8AE4-E82CC5F51224}" type="slidenum">
              <a:rPr lang="es-EC" smtClean="0"/>
              <a:t>‹Nº›</a:t>
            </a:fld>
            <a:endParaRPr lang="es-EC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13869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BB7A-A8FB-4A5D-929F-E20D65D95B6D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C16F0-90DE-4E22-8AE4-E82CC5F51224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851989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BB7A-A8FB-4A5D-929F-E20D65D95B6D}" type="datetimeFigureOut">
              <a:rPr lang="es-EC" smtClean="0"/>
              <a:t>19/5/2026</a:t>
            </a:fld>
            <a:endParaRPr lang="es-EC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C16F0-90DE-4E22-8AE4-E82CC5F51224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661808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6470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018B688-321A-47DE-96C2-C36A083C8036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19/5/2026</a:t>
            </a:fld>
            <a:endParaRPr lang="es-EC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s-EC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60CE2B-936A-4F8F-B75A-2E8F40FD3D6D}" type="slidenum">
              <a:rPr lang="es-EC" altLang="es-ES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C" altLang="es-ES" dirty="0"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/>
          </a:p>
        </p:txBody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40079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  <p:sldLayoutId id="2147483933" r:id="rId12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15616" y="2719198"/>
            <a:ext cx="66415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32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RENDICIÓN DE CUENTAS 2025</a:t>
            </a:r>
          </a:p>
        </p:txBody>
      </p:sp>
      <p:pic>
        <p:nvPicPr>
          <p:cNvPr id="9" name="3 Imagen" descr="Descripción: LOGO GAD PALO QUEMADO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73" b="94030" l="5528" r="94472">
                        <a14:foregroundMark x1="17588" y1="31343" x2="62814" y2="12438"/>
                        <a14:foregroundMark x1="62814" y1="12438" x2="86432" y2="45274"/>
                        <a14:foregroundMark x1="86432" y1="45274" x2="74874" y2="80597"/>
                        <a14:foregroundMark x1="74874" y1="80597" x2="33668" y2="87065"/>
                        <a14:foregroundMark x1="33668" y1="87065" x2="9548" y2="49254"/>
                        <a14:foregroundMark x1="9548" y1="49254" x2="16583" y2="28358"/>
                        <a14:foregroundMark x1="80905" y1="26866" x2="42714" y2="9453"/>
                        <a14:foregroundMark x1="42714" y1="9453" x2="29648" y2="13930"/>
                        <a14:foregroundMark x1="35176" y1="11940" x2="6533" y2="46269"/>
                        <a14:foregroundMark x1="6533" y1="46269" x2="21106" y2="81592"/>
                        <a14:foregroundMark x1="21106" y1="81592" x2="68342" y2="93035"/>
                        <a14:foregroundMark x1="68342" y1="93035" x2="94472" y2="59204"/>
                        <a14:foregroundMark x1="94472" y1="59204" x2="81910" y2="21891"/>
                        <a14:foregroundMark x1="81910" y1="21891" x2="38191" y2="5473"/>
                        <a14:foregroundMark x1="38191" y1="5473" x2="6030" y2="34328"/>
                        <a14:foregroundMark x1="35678" y1="90050" x2="65327" y2="89552"/>
                        <a14:foregroundMark x1="35176" y1="91045" x2="55276" y2="94527"/>
                        <a14:foregroundMark x1="90955" y1="39801" x2="90955" y2="56219"/>
                        <a14:foregroundMark x1="94472" y1="51244" x2="94472" y2="51244"/>
                        <a14:backgroundMark x1="10050" y1="5970" x2="10050" y2="5970"/>
                        <a14:backgroundMark x1="14573" y1="7463" x2="1508" y2="134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001" y="116632"/>
            <a:ext cx="1152128" cy="117504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4 CuadroTexto">
            <a:extLst>
              <a:ext uri="{FF2B5EF4-FFF2-40B4-BE49-F238E27FC236}">
                <a16:creationId xmlns:a16="http://schemas.microsoft.com/office/drawing/2014/main" id="{6E8C1EFB-3361-1C58-AD67-6AD33CD38CEB}"/>
              </a:ext>
            </a:extLst>
          </p:cNvPr>
          <p:cNvSpPr txBox="1"/>
          <p:nvPr/>
        </p:nvSpPr>
        <p:spPr>
          <a:xfrm>
            <a:off x="3185419" y="5589240"/>
            <a:ext cx="2773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Ing. Gabriela </a:t>
            </a:r>
            <a:r>
              <a:rPr lang="es-EC" dirty="0" err="1"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Guarochico</a:t>
            </a:r>
            <a:endParaRPr lang="es-EC" dirty="0">
              <a:latin typeface="Arial" panose="020B0604020202020204" pitchFamily="34" charset="0"/>
              <a:ea typeface="ADLaM Display" panose="02010000000000000000" pitchFamily="2" charset="0"/>
              <a:cs typeface="Arial" panose="020B0604020202020204" pitchFamily="34" charset="0"/>
            </a:endParaRPr>
          </a:p>
          <a:p>
            <a:pPr algn="ctr"/>
            <a:r>
              <a:rPr lang="es-EC" b="1" dirty="0"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PRESIDENTE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E1CA8A3A-2BEE-A307-B760-76B888361DDC}"/>
              </a:ext>
            </a:extLst>
          </p:cNvPr>
          <p:cNvSpPr txBox="1">
            <a:spLocks/>
          </p:cNvSpPr>
          <p:nvPr/>
        </p:nvSpPr>
        <p:spPr>
          <a:xfrm>
            <a:off x="876786" y="1344033"/>
            <a:ext cx="7390427" cy="563616"/>
          </a:xfrm>
          <a:prstGeom prst="rect">
            <a:avLst/>
          </a:prstGeom>
        </p:spPr>
        <p:txBody>
          <a:bodyPr vert="horz" wrap="square" lIns="0" tIns="9525" rIns="0" bIns="0" rtlCol="0" anchor="ctr">
            <a:spAutoFit/>
          </a:bodyPr>
          <a:lstStyle>
            <a:lvl1pPr algn="ctr" defTabSz="6858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6000" b="1" kern="1200" cap="all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>
              <a:lnSpc>
                <a:spcPct val="100000"/>
              </a:lnSpc>
              <a:spcBef>
                <a:spcPts val="75"/>
              </a:spcBef>
              <a:tabLst>
                <a:tab pos="3850958" algn="l"/>
              </a:tabLst>
            </a:pPr>
            <a:r>
              <a:rPr lang="es-EC" sz="1800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GOBIERNO</a:t>
            </a:r>
            <a:r>
              <a:rPr lang="es-EC" sz="1800" spc="-75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s-EC" sz="1800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AUTÓNOMO</a:t>
            </a:r>
            <a:r>
              <a:rPr lang="es-EC" sz="1800" spc="-15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s-EC" sz="1800" spc="-8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DESCENTRALIZADO PARROQUIAL</a:t>
            </a:r>
            <a:r>
              <a:rPr lang="es-EC" sz="1800" spc="-60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s-EC" sz="1800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RURAL</a:t>
            </a:r>
            <a:r>
              <a:rPr lang="es-EC" sz="1800" spc="-38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PALO QUEMADO</a:t>
            </a:r>
            <a:endParaRPr lang="es-EC" sz="1800" dirty="0">
              <a:solidFill>
                <a:schemeClr val="tx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BE189F79-2DCE-058E-6F3A-5904DFD2E0AD}"/>
              </a:ext>
            </a:extLst>
          </p:cNvPr>
          <p:cNvSpPr txBox="1"/>
          <p:nvPr/>
        </p:nvSpPr>
        <p:spPr>
          <a:xfrm>
            <a:off x="1582816" y="1955912"/>
            <a:ext cx="5978366" cy="66877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spcBef>
                <a:spcPts val="75"/>
              </a:spcBef>
            </a:pPr>
            <a:r>
              <a:rPr lang="es-EC" sz="1400" b="1" spc="-15" dirty="0">
                <a:latin typeface="Arial"/>
                <a:cs typeface="Arial"/>
              </a:rPr>
              <a:t>01 de ENERO AL 31 DE DICIEMBRE 2025</a:t>
            </a:r>
          </a:p>
          <a:p>
            <a:pPr algn="ctr">
              <a:spcBef>
                <a:spcPts val="75"/>
              </a:spcBef>
            </a:pPr>
            <a:r>
              <a:rPr lang="es-EC" sz="1400" b="1" spc="-15" dirty="0">
                <a:latin typeface="Arial"/>
                <a:cs typeface="Arial"/>
              </a:rPr>
              <a:t>PALO QUEMADO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lang="es-EC" sz="1400" b="1" dirty="0">
                <a:latin typeface="Arial"/>
                <a:cs typeface="Arial"/>
              </a:rPr>
              <a:t>–</a:t>
            </a:r>
            <a:r>
              <a:rPr sz="1400" b="1" spc="-8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</a:t>
            </a:r>
            <a:r>
              <a:rPr lang="es-ES" sz="1400" b="1" dirty="0">
                <a:latin typeface="Arial"/>
                <a:cs typeface="Arial"/>
              </a:rPr>
              <a:t>IGCHOS</a:t>
            </a:r>
            <a:r>
              <a:rPr sz="1400" b="1" spc="19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–</a:t>
            </a:r>
            <a:r>
              <a:rPr sz="1400" b="1" spc="-15" dirty="0">
                <a:latin typeface="Arial"/>
                <a:cs typeface="Arial"/>
              </a:rPr>
              <a:t> COTOPAXI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–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8" dirty="0">
                <a:latin typeface="Arial"/>
                <a:cs typeface="Arial"/>
              </a:rPr>
              <a:t>ECUADOR</a:t>
            </a:r>
            <a:endParaRPr sz="1400" dirty="0">
              <a:latin typeface="Arial"/>
              <a:cs typeface="Arial"/>
            </a:endParaRPr>
          </a:p>
          <a:p>
            <a:pPr marL="3334" algn="ctr"/>
            <a:r>
              <a:rPr sz="1400" b="1" dirty="0">
                <a:latin typeface="Arial"/>
                <a:cs typeface="Arial"/>
              </a:rPr>
              <a:t>Administración</a:t>
            </a:r>
            <a:r>
              <a:rPr sz="1400" b="1" spc="-8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20</a:t>
            </a:r>
            <a:r>
              <a:rPr lang="es-ES" sz="1400" b="1" dirty="0">
                <a:latin typeface="Arial"/>
                <a:cs typeface="Arial"/>
              </a:rPr>
              <a:t>23</a:t>
            </a:r>
            <a:r>
              <a:rPr sz="1400" b="1" spc="-34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–</a:t>
            </a:r>
            <a:r>
              <a:rPr sz="1400" b="1" spc="-19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202</a:t>
            </a:r>
            <a:r>
              <a:rPr lang="es-ES" sz="1400" b="1" spc="-15" dirty="0">
                <a:latin typeface="Arial"/>
                <a:cs typeface="Arial"/>
              </a:rPr>
              <a:t>7</a:t>
            </a:r>
            <a:endParaRPr sz="1400" dirty="0">
              <a:latin typeface="Arial"/>
              <a:cs typeface="Arial"/>
            </a:endParaRPr>
          </a:p>
        </p:txBody>
      </p:sp>
      <p:pic>
        <p:nvPicPr>
          <p:cNvPr id="3" name="Imagen 2" descr="Un grupo de personas sentadas en sillas&#10;&#10;El contenido generado por IA puede ser incorrecto.">
            <a:extLst>
              <a:ext uri="{FF2B5EF4-FFF2-40B4-BE49-F238E27FC236}">
                <a16:creationId xmlns:a16="http://schemas.microsoft.com/office/drawing/2014/main" id="{0B209C29-4338-79EF-8CCB-DFB0C91E7D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146" y="3210478"/>
            <a:ext cx="3191837" cy="22860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25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7584" y="332656"/>
            <a:ext cx="7755658" cy="376449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66700" marR="3810" indent="-257651" algn="just">
              <a:spcBef>
                <a:spcPts val="75"/>
              </a:spcBef>
              <a:buFont typeface="Wingdings" panose="05000000000000000000" pitchFamily="2" charset="2"/>
              <a:buChar char="q"/>
              <a:tabLst>
                <a:tab pos="266700" algn="l"/>
              </a:tabLst>
            </a:pPr>
            <a:r>
              <a:rPr lang="es-ES" sz="1600" b="1" dirty="0"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Sesiones Ordinarias </a:t>
            </a:r>
          </a:p>
          <a:p>
            <a:pPr marL="266700" marR="3810" indent="-257651" algn="just">
              <a:spcBef>
                <a:spcPts val="75"/>
              </a:spcBef>
              <a:tabLst>
                <a:tab pos="266700" algn="l"/>
              </a:tabLst>
            </a:pPr>
            <a:r>
              <a:rPr lang="es-ES" sz="1600" dirty="0"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	Durante este período, se convocó a 24 sesiones ordinarias, en las cuales se tuvo la participación de manera activa en las discusiones y la toma de decisiones de todos los vocales. </a:t>
            </a:r>
          </a:p>
          <a:p>
            <a:pPr marL="266700" marR="3810" indent="-257651" algn="just">
              <a:spcBef>
                <a:spcPts val="75"/>
              </a:spcBef>
              <a:tabLst>
                <a:tab pos="266700" algn="l"/>
              </a:tabLst>
            </a:pPr>
            <a:endParaRPr lang="es-ES" sz="1600" b="1" dirty="0">
              <a:solidFill>
                <a:srgbClr val="90C225"/>
              </a:solidFill>
              <a:latin typeface="Arial" panose="020B0604020202020204" pitchFamily="34" charset="0"/>
              <a:ea typeface="ADLaM Display" panose="02010000000000000000" pitchFamily="2" charset="0"/>
              <a:cs typeface="Arial" panose="020B0604020202020204" pitchFamily="34" charset="0"/>
            </a:endParaRPr>
          </a:p>
          <a:p>
            <a:pPr marL="266700" marR="3810" indent="-257651" algn="just">
              <a:spcBef>
                <a:spcPts val="75"/>
              </a:spcBef>
              <a:buFont typeface="Wingdings" panose="05000000000000000000" pitchFamily="2" charset="2"/>
              <a:buChar char="q"/>
              <a:tabLst>
                <a:tab pos="266700" algn="l"/>
              </a:tabLst>
            </a:pPr>
            <a:r>
              <a:rPr lang="es-ES" sz="1600" b="1" spc="-8" dirty="0"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2 extraordinaria</a:t>
            </a:r>
          </a:p>
          <a:p>
            <a:pPr marL="273050" indent="-273050" algn="just"/>
            <a:r>
              <a:rPr lang="es-ES" sz="1600" dirty="0">
                <a:solidFill>
                  <a:srgbClr val="0D0D0D"/>
                </a:solidFill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     Esta sesión se convocó para abordar un asunto específico de urgencia o        importancia para la comunidad que requería atención inmediata. </a:t>
            </a:r>
          </a:p>
          <a:p>
            <a:pPr algn="l"/>
            <a:endParaRPr lang="es-ES" sz="1600" dirty="0">
              <a:solidFill>
                <a:srgbClr val="0D0D0D"/>
              </a:solidFill>
              <a:latin typeface="Arial" panose="020B0604020202020204" pitchFamily="34" charset="0"/>
              <a:ea typeface="ADLaM Display" panose="02010000000000000000" pitchFamily="2" charset="0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sz="1600" b="1" dirty="0"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1</a:t>
            </a:r>
            <a:r>
              <a:rPr sz="1600" b="1" spc="-30" dirty="0"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 </a:t>
            </a:r>
            <a:r>
              <a:rPr sz="1600" b="1" dirty="0" err="1"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Sesión</a:t>
            </a:r>
            <a:r>
              <a:rPr sz="1600" b="1" spc="-19" dirty="0"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 </a:t>
            </a:r>
            <a:r>
              <a:rPr sz="1600" b="1" spc="-8" dirty="0" err="1"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Conmemorativa</a:t>
            </a:r>
            <a:endParaRPr lang="es-ES" sz="1600" b="1" spc="-8" dirty="0">
              <a:latin typeface="Arial" panose="020B0604020202020204" pitchFamily="34" charset="0"/>
              <a:ea typeface="ADLaM Display" panose="02010000000000000000" pitchFamily="2" charset="0"/>
              <a:cs typeface="Arial" panose="020B0604020202020204" pitchFamily="34" charset="0"/>
            </a:endParaRPr>
          </a:p>
          <a:p>
            <a:pPr marL="9525" algn="just">
              <a:spcBef>
                <a:spcPts val="746"/>
              </a:spcBef>
              <a:tabLst>
                <a:tab pos="266700" algn="l"/>
              </a:tabLst>
            </a:pPr>
            <a:r>
              <a:rPr lang="es-ES" sz="1600" dirty="0">
                <a:solidFill>
                  <a:srgbClr val="0D0D0D"/>
                </a:solidFill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	Esta sesión se llevó a cabo para conmemorar un evento significativo en la historia de la parroquia. </a:t>
            </a:r>
          </a:p>
          <a:p>
            <a:pPr marL="9525" algn="just">
              <a:spcBef>
                <a:spcPts val="746"/>
              </a:spcBef>
              <a:tabLst>
                <a:tab pos="266700" algn="l"/>
              </a:tabLst>
            </a:pPr>
            <a:endParaRPr lang="es-EC" sz="1600" b="1" spc="-8" dirty="0">
              <a:solidFill>
                <a:srgbClr val="404040"/>
              </a:solidFill>
              <a:latin typeface="Arial" panose="020B0604020202020204" pitchFamily="34" charset="0"/>
              <a:ea typeface="ADLaM Display" panose="02010000000000000000" pitchFamily="2" charset="0"/>
              <a:cs typeface="Arial" panose="020B0604020202020204" pitchFamily="34" charset="0"/>
            </a:endParaRPr>
          </a:p>
          <a:p>
            <a:pPr marL="9525" algn="just">
              <a:spcBef>
                <a:spcPts val="746"/>
              </a:spcBef>
              <a:tabLst>
                <a:tab pos="266700" algn="l"/>
              </a:tabLst>
            </a:pPr>
            <a:endParaRPr lang="es-ES" sz="1600" spc="-8" dirty="0">
              <a:solidFill>
                <a:srgbClr val="404040"/>
              </a:solidFill>
              <a:latin typeface="Arial" panose="020B0604020202020204" pitchFamily="34" charset="0"/>
              <a:ea typeface="ADLaM Display" panose="0201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3" name="Imagen 2" descr="Un grupo de personas en un salón&#10;&#10;El contenido generado por IA puede ser incorrecto.">
            <a:extLst>
              <a:ext uri="{FF2B5EF4-FFF2-40B4-BE49-F238E27FC236}">
                <a16:creationId xmlns:a16="http://schemas.microsoft.com/office/drawing/2014/main" id="{FB790474-E3BA-8EFE-4A6F-643339CDB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6401" y="3746594"/>
            <a:ext cx="3698343" cy="2774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n 4" descr="Un grupo de personas posando delante de un edificio&#10;&#10;El contenido generado por IA puede ser incorrecto.">
            <a:extLst>
              <a:ext uri="{FF2B5EF4-FFF2-40B4-BE49-F238E27FC236}">
                <a16:creationId xmlns:a16="http://schemas.microsoft.com/office/drawing/2014/main" id="{C37D6DF2-1974-46A6-98B7-A6E832014F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68" t="13290" r="15755" b="1"/>
          <a:stretch>
            <a:fillRect/>
          </a:stretch>
        </p:blipFill>
        <p:spPr bwMode="auto">
          <a:xfrm>
            <a:off x="1403648" y="3751290"/>
            <a:ext cx="3168352" cy="2774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73783" y="588429"/>
            <a:ext cx="7543800" cy="946701"/>
          </a:xfrm>
        </p:spPr>
        <p:txBody>
          <a:bodyPr/>
          <a:lstStyle/>
          <a:p>
            <a:pPr algn="ctr"/>
            <a:r>
              <a:rPr lang="es-ES" b="1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FIRMA DE CONVENIOS</a:t>
            </a:r>
            <a:endParaRPr lang="es-EC" b="1" dirty="0">
              <a:solidFill>
                <a:schemeClr val="tx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951961" y="1789888"/>
            <a:ext cx="3703320" cy="736282"/>
          </a:xfrm>
        </p:spPr>
        <p:txBody>
          <a:bodyPr>
            <a:noAutofit/>
          </a:bodyPr>
          <a:lstStyle/>
          <a:p>
            <a:pPr algn="ctr"/>
            <a:r>
              <a:rPr lang="es-ES" sz="2200" b="1" dirty="0">
                <a:solidFill>
                  <a:schemeClr val="tx1"/>
                </a:solidFill>
              </a:rPr>
              <a:t>FIRMA DE CONVENIO CON LA ASOCIACIÓN ASOSANPABLO.</a:t>
            </a:r>
            <a:endParaRPr lang="es-EC" sz="2200" b="1" dirty="0">
              <a:solidFill>
                <a:schemeClr val="tx1"/>
              </a:solidFill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834568" y="1684679"/>
            <a:ext cx="3811115" cy="946701"/>
          </a:xfrm>
        </p:spPr>
        <p:txBody>
          <a:bodyPr>
            <a:normAutofit fontScale="92500"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CONVENIO ESPECÍFICO DE GESTIÓN COMPARTIDA ENTRE GAD PROVINCIAL DE COTOPAXI</a:t>
            </a:r>
            <a:endParaRPr lang="es-EC" b="1" dirty="0">
              <a:solidFill>
                <a:schemeClr val="tx1"/>
              </a:solidFill>
            </a:endParaRPr>
          </a:p>
        </p:txBody>
      </p:sp>
      <p:pic>
        <p:nvPicPr>
          <p:cNvPr id="4" name="Imagen 3" descr="Grupo de personas alrededor de una mesa&#10;&#10;El contenido generado por IA puede ser incorrecto.">
            <a:extLst>
              <a:ext uri="{FF2B5EF4-FFF2-40B4-BE49-F238E27FC236}">
                <a16:creationId xmlns:a16="http://schemas.microsoft.com/office/drawing/2014/main" id="{BD835721-59B1-D436-DA1E-A359FADFF7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75"/>
          <a:stretch>
            <a:fillRect/>
          </a:stretch>
        </p:blipFill>
        <p:spPr bwMode="auto">
          <a:xfrm>
            <a:off x="5245121" y="2780928"/>
            <a:ext cx="3410160" cy="28428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 descr="Un grupo de personas posando para una foto&#10;&#10;El contenido generado por IA puede ser incorrecto.">
            <a:extLst>
              <a:ext uri="{FF2B5EF4-FFF2-40B4-BE49-F238E27FC236}">
                <a16:creationId xmlns:a16="http://schemas.microsoft.com/office/drawing/2014/main" id="{39A9D5B7-523D-FE93-4028-A13E57BA97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02"/>
          <a:stretch>
            <a:fillRect/>
          </a:stretch>
        </p:blipFill>
        <p:spPr>
          <a:xfrm>
            <a:off x="971600" y="2780928"/>
            <a:ext cx="3509267" cy="284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789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4">
            <a:extLst>
              <a:ext uri="{FF2B5EF4-FFF2-40B4-BE49-F238E27FC236}">
                <a16:creationId xmlns:a16="http://schemas.microsoft.com/office/drawing/2014/main" id="{6ED8E323-2DD3-1D6A-6447-CAF1F3EEBB6B}"/>
              </a:ext>
            </a:extLst>
          </p:cNvPr>
          <p:cNvSpPr txBox="1">
            <a:spLocks/>
          </p:cNvSpPr>
          <p:nvPr/>
        </p:nvSpPr>
        <p:spPr>
          <a:xfrm>
            <a:off x="878245" y="1155449"/>
            <a:ext cx="3811115" cy="9467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indent="0" algn="l" defTabSz="685800" rtl="0" eaLnBrk="1" latinLnBrk="0" hangingPunct="1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Font typeface="Franklin Gothic Book" panose="020B0503020102020204" pitchFamily="34" charset="0"/>
              <a:buNone/>
              <a:defRPr sz="2400" b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5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35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b="1" dirty="0">
                <a:solidFill>
                  <a:schemeClr val="tx1"/>
                </a:solidFill>
              </a:rPr>
              <a:t>FIRMA DEL CONVENIO MARCO DE COOPERACIÓN CON LA EMPRESA MINERA LA PLATA.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981E983-C651-C0AC-7DCD-E55A0EE58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986" y="2204864"/>
            <a:ext cx="3681634" cy="3600400"/>
          </a:xfrm>
          <a:prstGeom prst="rect">
            <a:avLst/>
          </a:prstGeom>
        </p:spPr>
      </p:pic>
      <p:pic>
        <p:nvPicPr>
          <p:cNvPr id="11" name="Imagen 10" descr="Grupo de personas de pie&#10;&#10;El contenido generado por IA puede ser incorrecto.">
            <a:extLst>
              <a:ext uri="{FF2B5EF4-FFF2-40B4-BE49-F238E27FC236}">
                <a16:creationId xmlns:a16="http://schemas.microsoft.com/office/drawing/2014/main" id="{819F511E-7FBC-18A9-8BFF-4A997146D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6108" y="2204864"/>
            <a:ext cx="3856372" cy="3600400"/>
          </a:xfrm>
          <a:prstGeom prst="rect">
            <a:avLst/>
          </a:prstGeom>
        </p:spPr>
      </p:pic>
      <p:sp>
        <p:nvSpPr>
          <p:cNvPr id="12" name="Marcador de texto 2">
            <a:extLst>
              <a:ext uri="{FF2B5EF4-FFF2-40B4-BE49-F238E27FC236}">
                <a16:creationId xmlns:a16="http://schemas.microsoft.com/office/drawing/2014/main" id="{3BA3FE08-48BB-F455-BE14-AFC700510E7A}"/>
              </a:ext>
            </a:extLst>
          </p:cNvPr>
          <p:cNvSpPr txBox="1">
            <a:spLocks/>
          </p:cNvSpPr>
          <p:nvPr/>
        </p:nvSpPr>
        <p:spPr>
          <a:xfrm>
            <a:off x="5036107" y="945030"/>
            <a:ext cx="3856371" cy="9467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685800" rtl="0" eaLnBrk="1" latinLnBrk="0" hangingPunct="1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Font typeface="Franklin Gothic Book" panose="020B0503020102020204" pitchFamily="34" charset="0"/>
              <a:buNone/>
              <a:defRPr sz="2400" b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5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35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200" b="1" dirty="0">
                <a:solidFill>
                  <a:schemeClr val="tx1"/>
                </a:solidFill>
              </a:rPr>
              <a:t>FIRMA DE COMODATO PARA VOLQUETA KODIAL.</a:t>
            </a:r>
            <a:endParaRPr lang="es-EC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265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5A678309-C418-324E-9436-B4506B05E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83" y="588429"/>
            <a:ext cx="7543800" cy="1184387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Justificativos Técnicos y Estudios En CONAGOPARE</a:t>
            </a:r>
            <a:endParaRPr lang="es-EC" b="1" dirty="0">
              <a:solidFill>
                <a:schemeClr val="tx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8" name="Marcador de texto 4">
            <a:extLst>
              <a:ext uri="{FF2B5EF4-FFF2-40B4-BE49-F238E27FC236}">
                <a16:creationId xmlns:a16="http://schemas.microsoft.com/office/drawing/2014/main" id="{5B9D3096-E747-9CB8-511E-C2889ECA1AC9}"/>
              </a:ext>
            </a:extLst>
          </p:cNvPr>
          <p:cNvSpPr txBox="1">
            <a:spLocks/>
          </p:cNvSpPr>
          <p:nvPr/>
        </p:nvSpPr>
        <p:spPr>
          <a:xfrm>
            <a:off x="1204664" y="2348880"/>
            <a:ext cx="7543800" cy="16561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685800" rtl="0" eaLnBrk="1" latinLnBrk="0" hangingPunct="1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Font typeface="Franklin Gothic Book" panose="020B0503020102020204" pitchFamily="34" charset="0"/>
              <a:buNone/>
              <a:defRPr sz="2400" b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5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35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dirty="0">
                <a:solidFill>
                  <a:schemeClr val="tx1"/>
                </a:solidFill>
              </a:rPr>
              <a:t>ESTUDIO TECNICO “ASFALTADO DE LA VIA DESDE PALO QUEMADO HASTA EL RECINTO SANTA ROSA, PARROQUIA PALO QUEMADO, CANTÓN SIGCHOS, PROVINCIA DE COTOPAXI”. </a:t>
            </a:r>
          </a:p>
        </p:txBody>
      </p:sp>
      <p:sp>
        <p:nvSpPr>
          <p:cNvPr id="9" name="Marcador de texto 4">
            <a:extLst>
              <a:ext uri="{FF2B5EF4-FFF2-40B4-BE49-F238E27FC236}">
                <a16:creationId xmlns:a16="http://schemas.microsoft.com/office/drawing/2014/main" id="{98C9BEEE-3C59-8E3C-7E1A-5F0CA02EA11F}"/>
              </a:ext>
            </a:extLst>
          </p:cNvPr>
          <p:cNvSpPr txBox="1">
            <a:spLocks/>
          </p:cNvSpPr>
          <p:nvPr/>
        </p:nvSpPr>
        <p:spPr>
          <a:xfrm>
            <a:off x="1115616" y="4149080"/>
            <a:ext cx="7543800" cy="16561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685800" rtl="0" eaLnBrk="1" latinLnBrk="0" hangingPunct="1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Font typeface="Franklin Gothic Book" panose="020B0503020102020204" pitchFamily="34" charset="0"/>
              <a:buNone/>
              <a:defRPr sz="2400" b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5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35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dirty="0">
                <a:solidFill>
                  <a:schemeClr val="tx1"/>
                </a:solidFill>
              </a:rPr>
              <a:t>JUSTIFICATIVO TECNICO “SEGUNDA FASE DEL ADOQUINADO DE LA VIA DE INGRESO A LA COMUNIDAD PRADERAS DEL TOACHI HASTA EL CEMENTERIO PARROQUIAL, PARROQUIA PALO QUEMADO, CANTÓN SIGCHOS, PROVINCIA DE COTOAPXI”. </a:t>
            </a:r>
          </a:p>
        </p:txBody>
      </p:sp>
    </p:spTree>
    <p:extLst>
      <p:ext uri="{BB962C8B-B14F-4D97-AF65-F5344CB8AC3E}">
        <p14:creationId xmlns:p14="http://schemas.microsoft.com/office/powerpoint/2010/main" val="3600852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27809C-1F4C-8E61-26E8-D69B50A84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179622"/>
            <a:ext cx="7065645" cy="587162"/>
          </a:xfrm>
        </p:spPr>
        <p:txBody>
          <a:bodyPr>
            <a:noAutofit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TRABAJOS REALIZADAS</a:t>
            </a:r>
            <a:endParaRPr lang="es-EC" b="1" dirty="0">
              <a:solidFill>
                <a:schemeClr val="tx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Imagen 5" descr="Un grupo de personas en un parque de diversiones&#10;&#10;Descripción generada automáticamente con confianza media">
            <a:extLst>
              <a:ext uri="{FF2B5EF4-FFF2-40B4-BE49-F238E27FC236}">
                <a16:creationId xmlns:a16="http://schemas.microsoft.com/office/drawing/2014/main" id="{C49374B2-652C-5E0C-8C57-856766673A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910"/>
          <a:stretch>
            <a:fillRect/>
          </a:stretch>
        </p:blipFill>
        <p:spPr>
          <a:xfrm>
            <a:off x="703234" y="998638"/>
            <a:ext cx="2880320" cy="1800200"/>
          </a:xfrm>
          <a:prstGeom prst="rect">
            <a:avLst/>
          </a:prstGeom>
        </p:spPr>
      </p:pic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0C86B7E7-F6FE-8F58-8221-EBBBB9363DD3}"/>
              </a:ext>
            </a:extLst>
          </p:cNvPr>
          <p:cNvSpPr txBox="1">
            <a:spLocks/>
          </p:cNvSpPr>
          <p:nvPr/>
        </p:nvSpPr>
        <p:spPr>
          <a:xfrm>
            <a:off x="3563888" y="1403775"/>
            <a:ext cx="5328592" cy="1296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400" dirty="0">
                <a:solidFill>
                  <a:schemeClr val="tx1"/>
                </a:solidFill>
              </a:rPr>
              <a:t>Entrega de materiales y suministros de oficina a la Unidad Educativa “Juan Salinas”, una gestión realizada por la directiva del consejo estudiantil.</a:t>
            </a:r>
            <a:endParaRPr lang="es-EC" sz="2400" dirty="0">
              <a:solidFill>
                <a:schemeClr val="tx1"/>
              </a:solidFill>
            </a:endParaRPr>
          </a:p>
        </p:txBody>
      </p:sp>
      <p:sp>
        <p:nvSpPr>
          <p:cNvPr id="12" name="Marcador de texto 2">
            <a:extLst>
              <a:ext uri="{FF2B5EF4-FFF2-40B4-BE49-F238E27FC236}">
                <a16:creationId xmlns:a16="http://schemas.microsoft.com/office/drawing/2014/main" id="{FE8FC0DC-2C5D-F312-6E13-A70060043E5B}"/>
              </a:ext>
            </a:extLst>
          </p:cNvPr>
          <p:cNvSpPr txBox="1">
            <a:spLocks/>
          </p:cNvSpPr>
          <p:nvPr/>
        </p:nvSpPr>
        <p:spPr>
          <a:xfrm>
            <a:off x="3563888" y="3183191"/>
            <a:ext cx="5328592" cy="1296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400" dirty="0">
                <a:solidFill>
                  <a:schemeClr val="tx1"/>
                </a:solidFill>
              </a:rPr>
              <a:t>Entrega formal de los arcos en el recinto Las Minas de La Plata, en la Unidad Educativa “Gonzalo Rubio Orbe” aporte económico de los vocales que estuvieron de acuerdo.</a:t>
            </a:r>
          </a:p>
        </p:txBody>
      </p:sp>
      <p:pic>
        <p:nvPicPr>
          <p:cNvPr id="15" name="Imagen 14" descr="Un grupo de personas en una cancha de baloncesto&#10;&#10;Descripción generada automáticamente">
            <a:extLst>
              <a:ext uri="{FF2B5EF4-FFF2-40B4-BE49-F238E27FC236}">
                <a16:creationId xmlns:a16="http://schemas.microsoft.com/office/drawing/2014/main" id="{B53591FA-A758-18AC-12AB-D92C03506C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249" b="16769"/>
          <a:stretch/>
        </p:blipFill>
        <p:spPr bwMode="auto">
          <a:xfrm>
            <a:off x="672353" y="2771604"/>
            <a:ext cx="2911201" cy="18812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Imagen 15" descr="Imagen que contiene interior, perro, pequeño, bolsa&#10;&#10;El contenido generado por IA puede ser incorrecto.">
            <a:extLst>
              <a:ext uri="{FF2B5EF4-FFF2-40B4-BE49-F238E27FC236}">
                <a16:creationId xmlns:a16="http://schemas.microsoft.com/office/drawing/2014/main" id="{C1585554-B948-BB85-7F70-7F53F28DB8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687" y="4632748"/>
            <a:ext cx="2911201" cy="1993961"/>
          </a:xfrm>
          <a:prstGeom prst="rect">
            <a:avLst/>
          </a:prstGeom>
        </p:spPr>
      </p:pic>
      <p:sp>
        <p:nvSpPr>
          <p:cNvPr id="17" name="Marcador de texto 2">
            <a:extLst>
              <a:ext uri="{FF2B5EF4-FFF2-40B4-BE49-F238E27FC236}">
                <a16:creationId xmlns:a16="http://schemas.microsoft.com/office/drawing/2014/main" id="{E09A2FDF-3EEF-B8BC-2030-AC5C89E8FF6D}"/>
              </a:ext>
            </a:extLst>
          </p:cNvPr>
          <p:cNvSpPr txBox="1">
            <a:spLocks/>
          </p:cNvSpPr>
          <p:nvPr/>
        </p:nvSpPr>
        <p:spPr>
          <a:xfrm>
            <a:off x="3563888" y="5026081"/>
            <a:ext cx="5328592" cy="129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400" dirty="0">
                <a:solidFill>
                  <a:schemeClr val="tx1"/>
                </a:solidFill>
              </a:rPr>
              <a:t>Entrega de materiales para la escuela de futbol por parte de la prefectura.</a:t>
            </a:r>
            <a:endParaRPr lang="es-EC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124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467FF588-7017-F631-1F43-78388B1864E0}"/>
              </a:ext>
            </a:extLst>
          </p:cNvPr>
          <p:cNvSpPr txBox="1">
            <a:spLocks/>
          </p:cNvSpPr>
          <p:nvPr/>
        </p:nvSpPr>
        <p:spPr>
          <a:xfrm>
            <a:off x="755576" y="1189309"/>
            <a:ext cx="4443132" cy="129614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400" dirty="0">
                <a:solidFill>
                  <a:schemeClr val="tx1"/>
                </a:solidFill>
              </a:rPr>
              <a:t>Gestión en la Prefectura de Santo Domingo, para solicitar el apoyo con maquinaria para vía caídas de Atahualpa.</a:t>
            </a:r>
            <a:endParaRPr lang="es-EC" sz="2400" dirty="0">
              <a:solidFill>
                <a:schemeClr val="tx1"/>
              </a:solidFill>
            </a:endParaRP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61DA23EE-32CC-6970-73E7-A5FA6E9F9591}"/>
              </a:ext>
            </a:extLst>
          </p:cNvPr>
          <p:cNvSpPr txBox="1">
            <a:spLocks/>
          </p:cNvSpPr>
          <p:nvPr/>
        </p:nvSpPr>
        <p:spPr>
          <a:xfrm>
            <a:off x="827583" y="2955562"/>
            <a:ext cx="4536504" cy="14401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400" dirty="0">
                <a:solidFill>
                  <a:schemeClr val="tx1"/>
                </a:solidFill>
              </a:rPr>
              <a:t>Gestión en la Prefectura de Santo Domingo, para solicitar el apoyo con material proveniente de la mina de libre aprovechamiento.</a:t>
            </a:r>
            <a:endParaRPr lang="es-EC" sz="2400" dirty="0">
              <a:solidFill>
                <a:schemeClr val="tx1"/>
              </a:solidFill>
            </a:endParaRPr>
          </a:p>
        </p:txBody>
      </p:sp>
      <p:pic>
        <p:nvPicPr>
          <p:cNvPr id="9" name="Imagen 8" descr="Grupo de personas posando para una foto&#10;&#10;El contenido generado por IA puede ser incorrecto.">
            <a:extLst>
              <a:ext uri="{FF2B5EF4-FFF2-40B4-BE49-F238E27FC236}">
                <a16:creationId xmlns:a16="http://schemas.microsoft.com/office/drawing/2014/main" id="{CB8FBE62-179D-EF6B-8288-2495C1842B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592" y="2636912"/>
            <a:ext cx="3048378" cy="2257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Un grupo de personas sentadas en un escritorio&#10;&#10;El contenido generado por IA puede ser incorrecto.">
            <a:extLst>
              <a:ext uri="{FF2B5EF4-FFF2-40B4-BE49-F238E27FC236}">
                <a16:creationId xmlns:a16="http://schemas.microsoft.com/office/drawing/2014/main" id="{37B4FAB4-73E3-68E0-F6D3-A0775EB69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2592" y="4686927"/>
            <a:ext cx="3048378" cy="2059612"/>
          </a:xfrm>
          <a:prstGeom prst="rect">
            <a:avLst/>
          </a:prstGeom>
        </p:spPr>
      </p:pic>
      <p:sp>
        <p:nvSpPr>
          <p:cNvPr id="11" name="Marcador de texto 2">
            <a:extLst>
              <a:ext uri="{FF2B5EF4-FFF2-40B4-BE49-F238E27FC236}">
                <a16:creationId xmlns:a16="http://schemas.microsoft.com/office/drawing/2014/main" id="{23A8367E-BFED-0905-029D-55A8961C0D6E}"/>
              </a:ext>
            </a:extLst>
          </p:cNvPr>
          <p:cNvSpPr txBox="1">
            <a:spLocks/>
          </p:cNvSpPr>
          <p:nvPr/>
        </p:nvSpPr>
        <p:spPr>
          <a:xfrm>
            <a:off x="935595" y="4960649"/>
            <a:ext cx="4320481" cy="15121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400" dirty="0">
                <a:solidFill>
                  <a:schemeClr val="tx1"/>
                </a:solidFill>
              </a:rPr>
              <a:t>Gestión en la Prefectura de Cotopaxi, con el fin de pedir que se efectué una inspección en el recinto Pradera del Toachi, material acumulado.</a:t>
            </a:r>
            <a:endParaRPr lang="es-EC" sz="2400" dirty="0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68CC7F1-7116-E04D-35BE-B87868B9A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85728"/>
            <a:ext cx="7065645" cy="587162"/>
          </a:xfrm>
        </p:spPr>
        <p:txBody>
          <a:bodyPr>
            <a:noAutofit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GESTIONES REALIZADAS</a:t>
            </a:r>
            <a:endParaRPr lang="es-EC" b="1" dirty="0">
              <a:solidFill>
                <a:schemeClr val="tx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4" name="Imagen 3" descr="Personas sentadas en una mesa&#10;&#10;El contenido generado por IA puede ser incorrecto.">
            <a:extLst>
              <a:ext uri="{FF2B5EF4-FFF2-40B4-BE49-F238E27FC236}">
                <a16:creationId xmlns:a16="http://schemas.microsoft.com/office/drawing/2014/main" id="{C7FAB5FD-E800-C9D2-30E4-53386F583C7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744"/>
          <a:stretch>
            <a:fillRect/>
          </a:stretch>
        </p:blipFill>
        <p:spPr>
          <a:xfrm>
            <a:off x="5602592" y="977859"/>
            <a:ext cx="3048378" cy="167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553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29AA4-B753-E3FD-4E92-737E8DDF3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2">
            <a:extLst>
              <a:ext uri="{FF2B5EF4-FFF2-40B4-BE49-F238E27FC236}">
                <a16:creationId xmlns:a16="http://schemas.microsoft.com/office/drawing/2014/main" id="{BDC9F7F7-051D-B96F-7572-68473A528D30}"/>
              </a:ext>
            </a:extLst>
          </p:cNvPr>
          <p:cNvSpPr txBox="1">
            <a:spLocks/>
          </p:cNvSpPr>
          <p:nvPr/>
        </p:nvSpPr>
        <p:spPr>
          <a:xfrm>
            <a:off x="670841" y="775920"/>
            <a:ext cx="3769034" cy="2509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400" dirty="0">
                <a:solidFill>
                  <a:schemeClr val="tx1"/>
                </a:solidFill>
              </a:rPr>
              <a:t>Gestión de kits alimenticios para las personas de la tercera edad y discapacitados en el Patronato Provincial de Cotopaxi.</a:t>
            </a:r>
            <a:endParaRPr lang="es-EC" sz="2400" dirty="0">
              <a:solidFill>
                <a:schemeClr val="tx1"/>
              </a:solidFill>
            </a:endParaRPr>
          </a:p>
        </p:txBody>
      </p:sp>
      <p:pic>
        <p:nvPicPr>
          <p:cNvPr id="3" name="Imagen 2" descr="Un grupo de personas de pie&#10;&#10;El contenido generado por IA puede ser incorrecto.">
            <a:extLst>
              <a:ext uri="{FF2B5EF4-FFF2-40B4-BE49-F238E27FC236}">
                <a16:creationId xmlns:a16="http://schemas.microsoft.com/office/drawing/2014/main" id="{324F2C24-A548-355D-AF99-AF24DF6FB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1438" y="270780"/>
            <a:ext cx="3769034" cy="2798179"/>
          </a:xfrm>
          <a:prstGeom prst="rect">
            <a:avLst/>
          </a:prstGeom>
        </p:spPr>
      </p:pic>
      <p:pic>
        <p:nvPicPr>
          <p:cNvPr id="4" name="Imagen 3" descr="Un grupo de personas en una banca de madera en un parque&#10;&#10;El contenido generado por IA puede ser incorrecto.">
            <a:extLst>
              <a:ext uri="{FF2B5EF4-FFF2-40B4-BE49-F238E27FC236}">
                <a16:creationId xmlns:a16="http://schemas.microsoft.com/office/drawing/2014/main" id="{4F3EB87F-7DA8-581D-85A2-A2E9FD0E0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333" y="3655810"/>
            <a:ext cx="3759139" cy="2653510"/>
          </a:xfrm>
          <a:prstGeom prst="rect">
            <a:avLst/>
          </a:prstGeom>
        </p:spPr>
      </p:pic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DFCB2F3D-2AF1-B015-D65C-F8FCC14DAFAC}"/>
              </a:ext>
            </a:extLst>
          </p:cNvPr>
          <p:cNvSpPr txBox="1">
            <a:spLocks/>
          </p:cNvSpPr>
          <p:nvPr/>
        </p:nvSpPr>
        <p:spPr>
          <a:xfrm>
            <a:off x="1010020" y="4097770"/>
            <a:ext cx="3543116" cy="1769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400" dirty="0">
                <a:solidFill>
                  <a:schemeClr val="tx1"/>
                </a:solidFill>
              </a:rPr>
              <a:t>Gestión de tablas para hacer los tableros para la plaza de toros.</a:t>
            </a:r>
            <a:endParaRPr lang="es-EC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549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Un hombre parado en una montaña&#10;&#10;El contenido generado por IA puede ser incorrecto.">
            <a:extLst>
              <a:ext uri="{FF2B5EF4-FFF2-40B4-BE49-F238E27FC236}">
                <a16:creationId xmlns:a16="http://schemas.microsoft.com/office/drawing/2014/main" id="{F88C06AB-3ED3-D9B5-15D6-D6BBF6694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3280" y="775920"/>
            <a:ext cx="3972716" cy="2664296"/>
          </a:xfrm>
          <a:prstGeom prst="rect">
            <a:avLst/>
          </a:prstGeom>
        </p:spPr>
      </p:pic>
      <p:sp>
        <p:nvSpPr>
          <p:cNvPr id="2" name="Marcador de texto 2">
            <a:extLst>
              <a:ext uri="{FF2B5EF4-FFF2-40B4-BE49-F238E27FC236}">
                <a16:creationId xmlns:a16="http://schemas.microsoft.com/office/drawing/2014/main" id="{1EBC9FE8-ED7C-CB4C-EDBF-DF1DE66CB87F}"/>
              </a:ext>
            </a:extLst>
          </p:cNvPr>
          <p:cNvSpPr txBox="1">
            <a:spLocks/>
          </p:cNvSpPr>
          <p:nvPr/>
        </p:nvSpPr>
        <p:spPr>
          <a:xfrm>
            <a:off x="755576" y="1052736"/>
            <a:ext cx="3757143" cy="1829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400" dirty="0">
                <a:solidFill>
                  <a:schemeClr val="tx1"/>
                </a:solidFill>
              </a:rPr>
              <a:t>Recorrido junto con los técnicos de la Prefectura de Cotopaxi en el área donde se construirá el puente Praderas.</a:t>
            </a:r>
            <a:endParaRPr lang="es-EC" sz="2400" dirty="0">
              <a:solidFill>
                <a:schemeClr val="tx1"/>
              </a:solidFill>
            </a:endParaRPr>
          </a:p>
        </p:txBody>
      </p:sp>
      <p:pic>
        <p:nvPicPr>
          <p:cNvPr id="11" name="Imagen 10" descr="Un grupo de personas en un sendero&#10;&#10;El contenido generado por IA puede ser incorrecto.">
            <a:extLst>
              <a:ext uri="{FF2B5EF4-FFF2-40B4-BE49-F238E27FC236}">
                <a16:creationId xmlns:a16="http://schemas.microsoft.com/office/drawing/2014/main" id="{76CFF2F7-819B-0B7D-2747-C192E210FB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5432" y="3927901"/>
            <a:ext cx="3900564" cy="2597443"/>
          </a:xfrm>
          <a:prstGeom prst="rect">
            <a:avLst/>
          </a:prstGeom>
        </p:spPr>
      </p:pic>
      <p:sp>
        <p:nvSpPr>
          <p:cNvPr id="12" name="Marcador de texto 2">
            <a:extLst>
              <a:ext uri="{FF2B5EF4-FFF2-40B4-BE49-F238E27FC236}">
                <a16:creationId xmlns:a16="http://schemas.microsoft.com/office/drawing/2014/main" id="{C9103C86-A8E3-AA83-178D-14DF07057B0B}"/>
              </a:ext>
            </a:extLst>
          </p:cNvPr>
          <p:cNvSpPr txBox="1">
            <a:spLocks/>
          </p:cNvSpPr>
          <p:nvPr/>
        </p:nvSpPr>
        <p:spPr>
          <a:xfrm>
            <a:off x="733873" y="4137642"/>
            <a:ext cx="3838128" cy="21779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400" dirty="0">
                <a:solidFill>
                  <a:schemeClr val="tx1"/>
                </a:solidFill>
              </a:rPr>
              <a:t>Acompañamiento a los técnicos de CONAGOPARE para realizar el levantamiento de puntos para el justificativo de un pase de agua en el recinto San Pablo de La Plata.</a:t>
            </a:r>
            <a:endParaRPr lang="es-EC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477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Un grupo de personas posando con los brazos cruzados&#10;&#10;El contenido generado por IA puede ser incorrecto.">
            <a:extLst>
              <a:ext uri="{FF2B5EF4-FFF2-40B4-BE49-F238E27FC236}">
                <a16:creationId xmlns:a16="http://schemas.microsoft.com/office/drawing/2014/main" id="{8035C075-DB9E-1D56-323A-76D9A285F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42" y="1415548"/>
            <a:ext cx="3762551" cy="2414008"/>
          </a:xfrm>
          <a:prstGeom prst="rect">
            <a:avLst/>
          </a:prstGeom>
        </p:spPr>
      </p:pic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777DB7F8-B3A2-7905-6566-2034BF522510}"/>
              </a:ext>
            </a:extLst>
          </p:cNvPr>
          <p:cNvSpPr txBox="1">
            <a:spLocks/>
          </p:cNvSpPr>
          <p:nvPr/>
        </p:nvSpPr>
        <p:spPr>
          <a:xfrm>
            <a:off x="1359898" y="3108140"/>
            <a:ext cx="2981120" cy="75608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" indent="0" algn="ctr">
              <a:buNone/>
            </a:pPr>
            <a:r>
              <a:rPr lang="es-ES" sz="2400" dirty="0">
                <a:solidFill>
                  <a:schemeClr val="tx1"/>
                </a:solidFill>
              </a:rPr>
              <a:t>Inauguración oficial del proyecto hidroeléctrico Toachi Pilatón</a:t>
            </a:r>
            <a:endParaRPr lang="es-EC" sz="2400" dirty="0">
              <a:solidFill>
                <a:schemeClr val="tx1"/>
              </a:solidFill>
            </a:endParaRPr>
          </a:p>
        </p:txBody>
      </p:sp>
      <p:pic>
        <p:nvPicPr>
          <p:cNvPr id="9" name="Imagen 8" descr="Grupo de personas posando para una foto&#10;&#10;El contenido generado por IA puede ser incorrecto.">
            <a:extLst>
              <a:ext uri="{FF2B5EF4-FFF2-40B4-BE49-F238E27FC236}">
                <a16:creationId xmlns:a16="http://schemas.microsoft.com/office/drawing/2014/main" id="{6C6863F6-7074-AE0D-8C47-BCD3DEF9A4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92"/>
          <a:stretch>
            <a:fillRect/>
          </a:stretch>
        </p:blipFill>
        <p:spPr bwMode="auto">
          <a:xfrm>
            <a:off x="5163884" y="1412776"/>
            <a:ext cx="3656588" cy="2422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Marcador de texto 2">
            <a:extLst>
              <a:ext uri="{FF2B5EF4-FFF2-40B4-BE49-F238E27FC236}">
                <a16:creationId xmlns:a16="http://schemas.microsoft.com/office/drawing/2014/main" id="{1D8A506E-7921-4442-F3BD-6F2D48613ED9}"/>
              </a:ext>
            </a:extLst>
          </p:cNvPr>
          <p:cNvSpPr txBox="1">
            <a:spLocks/>
          </p:cNvSpPr>
          <p:nvPr/>
        </p:nvSpPr>
        <p:spPr>
          <a:xfrm>
            <a:off x="5329489" y="3108140"/>
            <a:ext cx="3420074" cy="89679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" indent="0" algn="ctr">
              <a:buNone/>
            </a:pPr>
            <a:r>
              <a:rPr lang="es-ES" sz="1800" dirty="0">
                <a:solidFill>
                  <a:schemeClr val="tx1"/>
                </a:solidFill>
              </a:rPr>
              <a:t>Inauguración del muro de contención en la vía al estadio, tras la iglesia de Palo Quemado.</a:t>
            </a:r>
          </a:p>
        </p:txBody>
      </p:sp>
      <p:pic>
        <p:nvPicPr>
          <p:cNvPr id="15" name="Imagen 14" descr="Un grupo de personas en una sala&#10;&#10;El contenido generado por IA puede ser incorrecto.">
            <a:extLst>
              <a:ext uri="{FF2B5EF4-FFF2-40B4-BE49-F238E27FC236}">
                <a16:creationId xmlns:a16="http://schemas.microsoft.com/office/drawing/2014/main" id="{16AC271E-4BA8-F6E0-3F2C-10841779BB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42" y="4004935"/>
            <a:ext cx="3762550" cy="2414008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Marcador de texto 2">
            <a:extLst>
              <a:ext uri="{FF2B5EF4-FFF2-40B4-BE49-F238E27FC236}">
                <a16:creationId xmlns:a16="http://schemas.microsoft.com/office/drawing/2014/main" id="{1F8EB33F-6F60-CC0F-FA24-70DE303CD744}"/>
              </a:ext>
            </a:extLst>
          </p:cNvPr>
          <p:cNvSpPr txBox="1">
            <a:spLocks/>
          </p:cNvSpPr>
          <p:nvPr/>
        </p:nvSpPr>
        <p:spPr>
          <a:xfrm>
            <a:off x="1350429" y="5932700"/>
            <a:ext cx="2981120" cy="75608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" indent="0" algn="ctr">
              <a:buNone/>
            </a:pPr>
            <a:r>
              <a:rPr lang="es-ES" sz="2400" dirty="0">
                <a:solidFill>
                  <a:schemeClr val="tx1"/>
                </a:solidFill>
              </a:rPr>
              <a:t>Presupuesto Participativo del GAD Provincial de Cotopaxi.</a:t>
            </a:r>
            <a:endParaRPr lang="es-EC" sz="2400" dirty="0">
              <a:solidFill>
                <a:schemeClr val="tx1"/>
              </a:solidFill>
            </a:endParaRPr>
          </a:p>
        </p:txBody>
      </p:sp>
      <p:pic>
        <p:nvPicPr>
          <p:cNvPr id="17" name="Imagen 16" descr="Un grupo de personas de pie&#10;&#10;El contenido generado por IA puede ser incorrecto.">
            <a:extLst>
              <a:ext uri="{FF2B5EF4-FFF2-40B4-BE49-F238E27FC236}">
                <a16:creationId xmlns:a16="http://schemas.microsoft.com/office/drawing/2014/main" id="{7568DEA5-E95F-A036-4E68-562AF3DECA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3883" y="4016787"/>
            <a:ext cx="3656588" cy="2402156"/>
          </a:xfrm>
          <a:prstGeom prst="rect">
            <a:avLst/>
          </a:prstGeom>
        </p:spPr>
      </p:pic>
      <p:sp>
        <p:nvSpPr>
          <p:cNvPr id="18" name="Marcador de texto 2">
            <a:extLst>
              <a:ext uri="{FF2B5EF4-FFF2-40B4-BE49-F238E27FC236}">
                <a16:creationId xmlns:a16="http://schemas.microsoft.com/office/drawing/2014/main" id="{87C727ED-8F2B-2227-4FBB-C78A5889B043}"/>
              </a:ext>
            </a:extLst>
          </p:cNvPr>
          <p:cNvSpPr txBox="1">
            <a:spLocks/>
          </p:cNvSpPr>
          <p:nvPr/>
        </p:nvSpPr>
        <p:spPr>
          <a:xfrm>
            <a:off x="5548966" y="5925804"/>
            <a:ext cx="2981120" cy="75608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" indent="0" algn="ctr">
              <a:buNone/>
            </a:pPr>
            <a:r>
              <a:rPr lang="es-ES" sz="2400" dirty="0">
                <a:solidFill>
                  <a:schemeClr val="tx1"/>
                </a:solidFill>
              </a:rPr>
              <a:t>Inicio de la obra de asfaltado de la vía Sigchos–Las Pampas</a:t>
            </a:r>
            <a:endParaRPr lang="es-EC" sz="2400" dirty="0">
              <a:solidFill>
                <a:schemeClr val="tx1"/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908C332-68B8-1ACB-03A8-51A1B1E69EA4}"/>
              </a:ext>
            </a:extLst>
          </p:cNvPr>
          <p:cNvSpPr txBox="1">
            <a:spLocks/>
          </p:cNvSpPr>
          <p:nvPr/>
        </p:nvSpPr>
        <p:spPr>
          <a:xfrm>
            <a:off x="515669" y="214003"/>
            <a:ext cx="8616341" cy="117284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ACTIVIDADES</a:t>
            </a:r>
            <a:br>
              <a:rPr lang="es-ES" b="1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ES" b="1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 REUNIONES CON AUTORIDADES</a:t>
            </a:r>
            <a:endParaRPr lang="es-EC" b="1" dirty="0">
              <a:solidFill>
                <a:schemeClr val="tx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507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Grupo de personas posando para una foto&#10;&#10;El contenido generado por IA puede ser incorrecto.">
            <a:extLst>
              <a:ext uri="{FF2B5EF4-FFF2-40B4-BE49-F238E27FC236}">
                <a16:creationId xmlns:a16="http://schemas.microsoft.com/office/drawing/2014/main" id="{3DE3C58B-98D0-F3B1-B3AF-ECAD3973D4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73" t="9654" r="3814" b="20455"/>
          <a:stretch/>
        </p:blipFill>
        <p:spPr bwMode="auto">
          <a:xfrm>
            <a:off x="686516" y="103862"/>
            <a:ext cx="3807312" cy="30987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FA2139E-5C5C-6C29-2B2B-E7597634E5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864" b="14703"/>
          <a:stretch>
            <a:fillRect/>
          </a:stretch>
        </p:blipFill>
        <p:spPr bwMode="auto">
          <a:xfrm>
            <a:off x="705715" y="3610412"/>
            <a:ext cx="3822525" cy="27958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3D147D2-2156-94DF-2696-459EF0D5D8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509" y="103862"/>
            <a:ext cx="4337776" cy="3078871"/>
          </a:xfrm>
          <a:prstGeom prst="rect">
            <a:avLst/>
          </a:prstGeom>
        </p:spPr>
      </p:pic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FC7CA352-E9CF-0E08-1C86-A7CA201071BB}"/>
              </a:ext>
            </a:extLst>
          </p:cNvPr>
          <p:cNvSpPr txBox="1">
            <a:spLocks/>
          </p:cNvSpPr>
          <p:nvPr/>
        </p:nvSpPr>
        <p:spPr>
          <a:xfrm>
            <a:off x="5478798" y="2804691"/>
            <a:ext cx="2981120" cy="75608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" indent="0" algn="ctr">
              <a:buNone/>
            </a:pPr>
            <a:r>
              <a:rPr lang="es-ES" sz="2400" dirty="0">
                <a:solidFill>
                  <a:schemeClr val="tx1"/>
                </a:solidFill>
              </a:rPr>
              <a:t>Sesión Solemne de Provincialización de Cotopaxi.</a:t>
            </a:r>
            <a:endParaRPr lang="es-EC" sz="2400" dirty="0">
              <a:solidFill>
                <a:schemeClr val="tx1"/>
              </a:solidFill>
            </a:endParaRPr>
          </a:p>
        </p:txBody>
      </p:sp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524BBBEB-6AC9-48E6-797B-258976C1E87F}"/>
              </a:ext>
            </a:extLst>
          </p:cNvPr>
          <p:cNvSpPr txBox="1">
            <a:spLocks/>
          </p:cNvSpPr>
          <p:nvPr/>
        </p:nvSpPr>
        <p:spPr>
          <a:xfrm>
            <a:off x="1099612" y="2804691"/>
            <a:ext cx="2981120" cy="75608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" indent="0" algn="ctr">
              <a:buNone/>
            </a:pPr>
            <a:r>
              <a:rPr lang="es-ES" sz="2400" dirty="0">
                <a:solidFill>
                  <a:schemeClr val="tx1"/>
                </a:solidFill>
              </a:rPr>
              <a:t>Inauguración del año lectivo de U.E. “Juan Salinas”</a:t>
            </a:r>
            <a:endParaRPr lang="es-EC" sz="2400" dirty="0">
              <a:solidFill>
                <a:schemeClr val="tx1"/>
              </a:solidFill>
            </a:endParaRPr>
          </a:p>
        </p:txBody>
      </p:sp>
      <p:sp>
        <p:nvSpPr>
          <p:cNvPr id="11" name="Marcador de texto 2">
            <a:extLst>
              <a:ext uri="{FF2B5EF4-FFF2-40B4-BE49-F238E27FC236}">
                <a16:creationId xmlns:a16="http://schemas.microsoft.com/office/drawing/2014/main" id="{404267A5-132E-BDBF-A2FA-262777350006}"/>
              </a:ext>
            </a:extLst>
          </p:cNvPr>
          <p:cNvSpPr txBox="1">
            <a:spLocks/>
          </p:cNvSpPr>
          <p:nvPr/>
        </p:nvSpPr>
        <p:spPr>
          <a:xfrm>
            <a:off x="1114216" y="6005559"/>
            <a:ext cx="3241759" cy="75608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62500" lnSpcReduction="20000"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" indent="0" algn="ctr">
              <a:buNone/>
            </a:pPr>
            <a:r>
              <a:rPr lang="es-ES" sz="2400" dirty="0">
                <a:solidFill>
                  <a:schemeClr val="tx1"/>
                </a:solidFill>
              </a:rPr>
              <a:t>Inauguración de una urbanización del MIDUVI en Sigchos para personas de extrema pobreza.</a:t>
            </a:r>
            <a:endParaRPr lang="es-EC" sz="2400" dirty="0">
              <a:solidFill>
                <a:schemeClr val="tx1"/>
              </a:solidFill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D5E18192-2C0C-8EB6-5300-C510CF7A9F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4179"/>
          <a:stretch>
            <a:fillRect/>
          </a:stretch>
        </p:blipFill>
        <p:spPr>
          <a:xfrm>
            <a:off x="4690161" y="3641780"/>
            <a:ext cx="4248472" cy="2764452"/>
          </a:xfrm>
          <a:prstGeom prst="rect">
            <a:avLst/>
          </a:prstGeom>
        </p:spPr>
      </p:pic>
      <p:sp>
        <p:nvSpPr>
          <p:cNvPr id="14" name="Marcador de texto 2">
            <a:extLst>
              <a:ext uri="{FF2B5EF4-FFF2-40B4-BE49-F238E27FC236}">
                <a16:creationId xmlns:a16="http://schemas.microsoft.com/office/drawing/2014/main" id="{9EB3A2B6-CA84-0081-583B-68C3A88C1591}"/>
              </a:ext>
            </a:extLst>
          </p:cNvPr>
          <p:cNvSpPr txBox="1">
            <a:spLocks/>
          </p:cNvSpPr>
          <p:nvPr/>
        </p:nvSpPr>
        <p:spPr>
          <a:xfrm>
            <a:off x="5478798" y="5998054"/>
            <a:ext cx="2981120" cy="75608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85000" lnSpcReduction="10000"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" indent="0" algn="ctr">
              <a:buNone/>
            </a:pPr>
            <a:r>
              <a:rPr lang="es-ES" sz="2400" dirty="0">
                <a:solidFill>
                  <a:schemeClr val="tx1"/>
                </a:solidFill>
              </a:rPr>
              <a:t>Rendición de Cuentas de CONAGOPARE Cotopaxi.</a:t>
            </a:r>
            <a:endParaRPr lang="es-EC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35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1A2575-99A7-C85C-4023-D3B5742D4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219065"/>
            <a:ext cx="8388932" cy="617647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TRABAJO CON LA COMISIÓN DE VIALIDAD</a:t>
            </a:r>
            <a:endParaRPr lang="es-EC" sz="3200" b="1" dirty="0">
              <a:solidFill>
                <a:schemeClr val="tx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Imagen 4" descr="Un grupo de personas paradas junto a un niño&#10;&#10;El contenido generado por IA puede ser incorrecto.">
            <a:extLst>
              <a:ext uri="{FF2B5EF4-FFF2-40B4-BE49-F238E27FC236}">
                <a16:creationId xmlns:a16="http://schemas.microsoft.com/office/drawing/2014/main" id="{E7AA52D8-18ED-CA89-A4D9-5614D7505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583" y="836712"/>
            <a:ext cx="3672407" cy="2758856"/>
          </a:xfrm>
          <a:prstGeom prst="rect">
            <a:avLst/>
          </a:prstGeom>
        </p:spPr>
      </p:pic>
      <p:pic>
        <p:nvPicPr>
          <p:cNvPr id="8" name="Imagen 7" descr="Un grupo de personas sentadas en una roca&#10;&#10;El contenido generado por IA puede ser incorrecto.">
            <a:extLst>
              <a:ext uri="{FF2B5EF4-FFF2-40B4-BE49-F238E27FC236}">
                <a16:creationId xmlns:a16="http://schemas.microsoft.com/office/drawing/2014/main" id="{7665D3B3-7269-B3B4-E6E0-FC0577E2A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836711"/>
            <a:ext cx="3812244" cy="2758857"/>
          </a:xfrm>
          <a:prstGeom prst="rect">
            <a:avLst/>
          </a:prstGeom>
        </p:spPr>
      </p:pic>
      <p:pic>
        <p:nvPicPr>
          <p:cNvPr id="3" name="Imagen 2" descr="Imagen que contiene exterior, pasto, sucio, pequeño&#10;&#10;El contenido generado por IA puede ser incorrecto.">
            <a:extLst>
              <a:ext uri="{FF2B5EF4-FFF2-40B4-BE49-F238E27FC236}">
                <a16:creationId xmlns:a16="http://schemas.microsoft.com/office/drawing/2014/main" id="{93854D69-B30D-DDB7-1498-DBEE2B288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583" y="3881874"/>
            <a:ext cx="3563401" cy="2571461"/>
          </a:xfrm>
          <a:prstGeom prst="rect">
            <a:avLst/>
          </a:prstGeom>
        </p:spPr>
      </p:pic>
      <p:pic>
        <p:nvPicPr>
          <p:cNvPr id="4" name="Imagen 3" descr="Imagen que contiene excavadora, exterior, transporte, tren&#10;&#10;El contenido generado por IA puede ser incorrecto.">
            <a:extLst>
              <a:ext uri="{FF2B5EF4-FFF2-40B4-BE49-F238E27FC236}">
                <a16:creationId xmlns:a16="http://schemas.microsoft.com/office/drawing/2014/main" id="{E20C2E15-B32B-53B6-2CF9-294B9A9DA5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4048" y="3897783"/>
            <a:ext cx="3812244" cy="2581821"/>
          </a:xfrm>
          <a:prstGeom prst="rect">
            <a:avLst/>
          </a:prstGeom>
        </p:spPr>
      </p:pic>
      <p:pic>
        <p:nvPicPr>
          <p:cNvPr id="6" name="Imagen 5" descr="Un par de personas de pie sobre pasto&#10;&#10;El contenido generado por IA puede ser incorrecto.">
            <a:extLst>
              <a:ext uri="{FF2B5EF4-FFF2-40B4-BE49-F238E27FC236}">
                <a16:creationId xmlns:a16="http://schemas.microsoft.com/office/drawing/2014/main" id="{545CA069-A22D-3BC3-11FD-7035F675690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5130"/>
          <a:stretch>
            <a:fillRect/>
          </a:stretch>
        </p:blipFill>
        <p:spPr bwMode="auto">
          <a:xfrm>
            <a:off x="3703724" y="2795988"/>
            <a:ext cx="2376264" cy="23716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323483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1A2575-99A7-C85C-4023-D3B5742D4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88640"/>
            <a:ext cx="7416824" cy="595971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TRABAJO CON LA COMISIÓN DE DEPORTES, SOCIAL Y CULTURAL</a:t>
            </a:r>
            <a:endParaRPr lang="es-EC" sz="3200" b="1" dirty="0">
              <a:solidFill>
                <a:schemeClr val="tx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Imagen 4" descr="Imagen que contiene persona, pasto, exterior, niño&#10;&#10;El contenido generado por IA puede ser incorrecto.">
            <a:extLst>
              <a:ext uri="{FF2B5EF4-FFF2-40B4-BE49-F238E27FC236}">
                <a16:creationId xmlns:a16="http://schemas.microsoft.com/office/drawing/2014/main" id="{D8D38EFE-97C3-E585-E4E8-07F89B045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375171"/>
            <a:ext cx="3580731" cy="2485877"/>
          </a:xfrm>
          <a:prstGeom prst="rect">
            <a:avLst/>
          </a:prstGeom>
        </p:spPr>
      </p:pic>
      <p:pic>
        <p:nvPicPr>
          <p:cNvPr id="6" name="Imagen 5" descr="Imagen que contiene pasto, exterior, campo, colina&#10;&#10;El contenido generado por IA puede ser incorrecto.">
            <a:extLst>
              <a:ext uri="{FF2B5EF4-FFF2-40B4-BE49-F238E27FC236}">
                <a16:creationId xmlns:a16="http://schemas.microsoft.com/office/drawing/2014/main" id="{69646AA0-EA27-A154-7920-F68947F9B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3154" y="1375171"/>
            <a:ext cx="3580731" cy="248587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91E3993-3571-EF0B-2814-01E38446A0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4170499"/>
            <a:ext cx="3580731" cy="2397863"/>
          </a:xfrm>
          <a:prstGeom prst="rect">
            <a:avLst/>
          </a:prstGeom>
        </p:spPr>
      </p:pic>
      <p:pic>
        <p:nvPicPr>
          <p:cNvPr id="3" name="Imagen 2" descr="Grupo de personas de pie&#10;&#10;El contenido generado por IA puede ser incorrecto.">
            <a:extLst>
              <a:ext uri="{FF2B5EF4-FFF2-40B4-BE49-F238E27FC236}">
                <a16:creationId xmlns:a16="http://schemas.microsoft.com/office/drawing/2014/main" id="{76ED402F-C057-012D-946A-1495DE397C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1783" y="4191668"/>
            <a:ext cx="3644728" cy="248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445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1A2575-99A7-C85C-4023-D3B5742D4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486" y="260648"/>
            <a:ext cx="8740452" cy="773470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TRABAJO CON LA COMISIÓN DE TURISMO</a:t>
            </a:r>
            <a:endParaRPr lang="es-EC" sz="3200" b="1" dirty="0">
              <a:solidFill>
                <a:schemeClr val="tx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3" name="Imagen 2" descr="Un grupo de personas de pie en la calle&#10;&#10;El contenido generado por IA puede ser incorrecto.">
            <a:extLst>
              <a:ext uri="{FF2B5EF4-FFF2-40B4-BE49-F238E27FC236}">
                <a16:creationId xmlns:a16="http://schemas.microsoft.com/office/drawing/2014/main" id="{4389AFDB-5F08-9AD6-8998-3AA7E4076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640" y="989197"/>
            <a:ext cx="3699684" cy="261992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9DBA84B-7E84-F419-FAD1-57EB837D4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2754" y="962017"/>
            <a:ext cx="3668006" cy="275100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7208793-BD44-A14E-4AAA-9AE649B3A8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01" y="3848067"/>
            <a:ext cx="3665714" cy="2749285"/>
          </a:xfrm>
          <a:prstGeom prst="rect">
            <a:avLst/>
          </a:prstGeom>
        </p:spPr>
      </p:pic>
      <p:pic>
        <p:nvPicPr>
          <p:cNvPr id="5" name="Imagen 4" descr="Imagen que contiene exterior, edificio, pasto, hombre&#10;&#10;El contenido generado por IA puede ser incorrecto.">
            <a:extLst>
              <a:ext uri="{FF2B5EF4-FFF2-40B4-BE49-F238E27FC236}">
                <a16:creationId xmlns:a16="http://schemas.microsoft.com/office/drawing/2014/main" id="{9C3F6CA9-8AFF-1FE0-2615-89F33FF602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6793" y="3848066"/>
            <a:ext cx="3692603" cy="253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38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persona, edificio, interior, gente&#10;&#10;El contenido generado por IA puede ser incorrecto.">
            <a:extLst>
              <a:ext uri="{FF2B5EF4-FFF2-40B4-BE49-F238E27FC236}">
                <a16:creationId xmlns:a16="http://schemas.microsoft.com/office/drawing/2014/main" id="{C7FE9A42-D5F5-DFFC-3D12-788A93310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044" y="3929608"/>
            <a:ext cx="3840427" cy="2720815"/>
          </a:xfrm>
          <a:prstGeom prst="rect">
            <a:avLst/>
          </a:prstGeom>
        </p:spPr>
      </p:pic>
      <p:pic>
        <p:nvPicPr>
          <p:cNvPr id="10" name="Imagen 9" descr="Un grupo de personas alrededor de una mesa&#10;&#10;El contenido generado por IA puede ser incorrecto.">
            <a:extLst>
              <a:ext uri="{FF2B5EF4-FFF2-40B4-BE49-F238E27FC236}">
                <a16:creationId xmlns:a16="http://schemas.microsoft.com/office/drawing/2014/main" id="{0291937F-84D5-1314-63CE-937AC9784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276" y="3933056"/>
            <a:ext cx="3953512" cy="2720815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6A854962-0507-BC7C-1AD0-148B3565A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486" y="260648"/>
            <a:ext cx="8740452" cy="773470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ACTIVIDADES GESTIONADAS</a:t>
            </a:r>
            <a:endParaRPr lang="es-EC" sz="3200" b="1" dirty="0">
              <a:solidFill>
                <a:schemeClr val="tx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Imagen 7" descr="Grupo de personas posando para una foto&#10;&#10;El contenido generado por IA puede ser incorrecto.">
            <a:extLst>
              <a:ext uri="{FF2B5EF4-FFF2-40B4-BE49-F238E27FC236}">
                <a16:creationId xmlns:a16="http://schemas.microsoft.com/office/drawing/2014/main" id="{3C7FB553-ACA7-DB61-DEB2-B3AA5C5431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5056" y="788151"/>
            <a:ext cx="3744415" cy="2808312"/>
          </a:xfrm>
          <a:prstGeom prst="rect">
            <a:avLst/>
          </a:prstGeom>
        </p:spPr>
      </p:pic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50016E-EFB5-B1D6-F338-A1579C30D186}"/>
              </a:ext>
            </a:extLst>
          </p:cNvPr>
          <p:cNvSpPr txBox="1">
            <a:spLocks/>
          </p:cNvSpPr>
          <p:nvPr/>
        </p:nvSpPr>
        <p:spPr>
          <a:xfrm>
            <a:off x="5596434" y="3050958"/>
            <a:ext cx="2981120" cy="75608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" indent="0" algn="ctr">
              <a:buNone/>
            </a:pPr>
            <a:r>
              <a:rPr lang="es-ES" sz="2400" dirty="0">
                <a:solidFill>
                  <a:schemeClr val="tx1"/>
                </a:solidFill>
              </a:rPr>
              <a:t>Programa de Navidad</a:t>
            </a:r>
            <a:endParaRPr lang="es-EC" sz="2400" dirty="0">
              <a:solidFill>
                <a:schemeClr val="tx1"/>
              </a:solidFill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FF0C750A-5FCD-A0B3-0450-A5A3AB8D78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77" y="788151"/>
            <a:ext cx="3938502" cy="2751066"/>
          </a:xfrm>
          <a:prstGeom prst="rect">
            <a:avLst/>
          </a:prstGeom>
        </p:spPr>
      </p:pic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8C20F8C7-B399-3BAF-E094-39CD5FD2DED0}"/>
              </a:ext>
            </a:extLst>
          </p:cNvPr>
          <p:cNvSpPr txBox="1">
            <a:spLocks/>
          </p:cNvSpPr>
          <p:nvPr/>
        </p:nvSpPr>
        <p:spPr>
          <a:xfrm>
            <a:off x="1328742" y="6101916"/>
            <a:ext cx="2981120" cy="75608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" indent="0" algn="ctr">
              <a:buNone/>
            </a:pPr>
            <a:r>
              <a:rPr lang="es-ES" sz="2400" dirty="0">
                <a:solidFill>
                  <a:schemeClr val="tx1"/>
                </a:solidFill>
              </a:rPr>
              <a:t>Programa del día de la Madre y del Padre</a:t>
            </a:r>
            <a:endParaRPr lang="es-EC" sz="2400" dirty="0">
              <a:solidFill>
                <a:schemeClr val="tx1"/>
              </a:solidFill>
            </a:endParaRPr>
          </a:p>
        </p:txBody>
      </p:sp>
      <p:sp>
        <p:nvSpPr>
          <p:cNvPr id="9" name="Marcador de texto 2">
            <a:extLst>
              <a:ext uri="{FF2B5EF4-FFF2-40B4-BE49-F238E27FC236}">
                <a16:creationId xmlns:a16="http://schemas.microsoft.com/office/drawing/2014/main" id="{F4D204DA-58B0-381B-548A-5D917F311364}"/>
              </a:ext>
            </a:extLst>
          </p:cNvPr>
          <p:cNvSpPr txBox="1">
            <a:spLocks/>
          </p:cNvSpPr>
          <p:nvPr/>
        </p:nvSpPr>
        <p:spPr>
          <a:xfrm>
            <a:off x="5629497" y="6016905"/>
            <a:ext cx="2981120" cy="75608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" indent="0" algn="ctr">
              <a:buNone/>
            </a:pPr>
            <a:r>
              <a:rPr lang="es-ES" sz="2400" dirty="0">
                <a:solidFill>
                  <a:schemeClr val="tx1"/>
                </a:solidFill>
              </a:rPr>
              <a:t>Programa de fin de Año</a:t>
            </a:r>
            <a:endParaRPr lang="es-EC" sz="2400" dirty="0">
              <a:solidFill>
                <a:schemeClr val="tx1"/>
              </a:solidFill>
            </a:endParaRPr>
          </a:p>
        </p:txBody>
      </p:sp>
      <p:sp>
        <p:nvSpPr>
          <p:cNvPr id="2" name="Marcador de texto 2">
            <a:extLst>
              <a:ext uri="{FF2B5EF4-FFF2-40B4-BE49-F238E27FC236}">
                <a16:creationId xmlns:a16="http://schemas.microsoft.com/office/drawing/2014/main" id="{03FEFA6F-85A3-CEB8-352C-6624EE517AEB}"/>
              </a:ext>
            </a:extLst>
          </p:cNvPr>
          <p:cNvSpPr txBox="1">
            <a:spLocks/>
          </p:cNvSpPr>
          <p:nvPr/>
        </p:nvSpPr>
        <p:spPr>
          <a:xfrm>
            <a:off x="1359898" y="3108140"/>
            <a:ext cx="2981120" cy="75608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" indent="0" algn="ctr">
              <a:buNone/>
            </a:pPr>
            <a:r>
              <a:rPr lang="es-ES" sz="2400" dirty="0">
                <a:solidFill>
                  <a:schemeClr val="tx1"/>
                </a:solidFill>
              </a:rPr>
              <a:t>Programa de Carnaval</a:t>
            </a:r>
            <a:endParaRPr lang="es-EC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882058"/>
      </p:ext>
    </p:extLst>
  </p:cSld>
  <p:clrMapOvr>
    <a:masterClrMapping/>
  </p:clrMapOvr>
</p:sld>
</file>

<file path=ppt/theme/theme1.xml><?xml version="1.0" encoding="utf-8"?>
<a:theme xmlns:a="http://schemas.openxmlformats.org/drawingml/2006/main" name="Recorte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Recorte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ecort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TM10001105[[fn=Recorte]]</Template>
  <TotalTime>5948</TotalTime>
  <Words>594</Words>
  <Application>Microsoft Office PowerPoint</Application>
  <PresentationFormat>Presentación en pantalla (4:3)</PresentationFormat>
  <Paragraphs>52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ADLaM Display</vt:lpstr>
      <vt:lpstr>Arial</vt:lpstr>
      <vt:lpstr>Calibri</vt:lpstr>
      <vt:lpstr>Franklin Gothic Book</vt:lpstr>
      <vt:lpstr>Wingdings</vt:lpstr>
      <vt:lpstr>Recorte</vt:lpstr>
      <vt:lpstr>Presentación de PowerPoint</vt:lpstr>
      <vt:lpstr>Presentación de PowerPoint</vt:lpstr>
      <vt:lpstr>FIRMA DE CONVENIOS</vt:lpstr>
      <vt:lpstr>Presentación de PowerPoint</vt:lpstr>
      <vt:lpstr>Justificativos Técnicos y Estudios En CONAGOPARE</vt:lpstr>
      <vt:lpstr>TRABAJOS REALIZADAS</vt:lpstr>
      <vt:lpstr>GESTIONES REALIZADAS</vt:lpstr>
      <vt:lpstr>Presentación de PowerPoint</vt:lpstr>
      <vt:lpstr>Presentación de PowerPoint</vt:lpstr>
      <vt:lpstr>Presentación de PowerPoint</vt:lpstr>
      <vt:lpstr>Presentación de PowerPoint</vt:lpstr>
      <vt:lpstr>TRABAJO CON LA COMISIÓN DE VIALIDAD</vt:lpstr>
      <vt:lpstr>TRABAJO CON LA COMISIÓN DE DEPORTES, SOCIAL Y CULTURAL</vt:lpstr>
      <vt:lpstr>TRABAJO CON LA COMISIÓN DE TURISMO</vt:lpstr>
      <vt:lpstr>ACTIVIDADES GESTIONADAS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Gloria Tocte</cp:lastModifiedBy>
  <cp:revision>461</cp:revision>
  <cp:lastPrinted>2024-05-29T00:18:35Z</cp:lastPrinted>
  <dcterms:created xsi:type="dcterms:W3CDTF">2014-03-26T14:21:53Z</dcterms:created>
  <dcterms:modified xsi:type="dcterms:W3CDTF">2026-05-19T21:38:22Z</dcterms:modified>
</cp:coreProperties>
</file>