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62" r:id="rId5"/>
    <p:sldId id="263" r:id="rId6"/>
    <p:sldId id="264" r:id="rId7"/>
    <p:sldId id="265" r:id="rId8"/>
    <p:sldId id="259" r:id="rId9"/>
    <p:sldId id="260" r:id="rId10"/>
    <p:sldId id="261" r:id="rId1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78" d="100"/>
          <a:sy n="78" d="100"/>
        </p:scale>
        <p:origin x="1594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5/20/2026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5/20/2026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5/20/2026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5/20/2026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8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194682"/>
          </a:solidFill>
          <a:ln>
            <a:solidFill>
              <a:srgbClr val="19468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noProof="0" dirty="0"/>
          </a:p>
        </p:txBody>
      </p:sp>
      <p:sp>
        <p:nvSpPr>
          <p:cNvPr id="3" name="TextBox 2"/>
          <p:cNvSpPr txBox="1"/>
          <p:nvPr/>
        </p:nvSpPr>
        <p:spPr>
          <a:xfrm>
            <a:off x="2252774" y="116860"/>
            <a:ext cx="4638449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800" b="1">
                <a:solidFill>
                  <a:srgbClr val="FFFFFF"/>
                </a:solidFill>
              </a:defRPr>
            </a:pPr>
            <a:r>
              <a:rPr lang="es-EC" noProof="0" dirty="0"/>
              <a:t>RENDICIÓN DE CUENTAS 2025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11045" y="934065"/>
            <a:ext cx="7108723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3000" b="1">
                <a:solidFill>
                  <a:srgbClr val="228B22"/>
                </a:solidFill>
              </a:defRPr>
            </a:pPr>
            <a:r>
              <a:rPr lang="es-EC" noProof="0" dirty="0"/>
              <a:t>COMISIÓN DE SEGURIDAD COMUNITARIA,</a:t>
            </a:r>
            <a:br>
              <a:rPr lang="es-EC" noProof="0" dirty="0"/>
            </a:br>
            <a:r>
              <a:rPr lang="es-EC" noProof="0" dirty="0"/>
              <a:t>SALUD Y MEDIO AMBIENTE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6748" y="1942634"/>
            <a:ext cx="7590503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defRPr sz="1800">
                <a:solidFill>
                  <a:srgbClr val="5A5A5A"/>
                </a:solidFill>
              </a:defRPr>
            </a:pPr>
            <a:r>
              <a:rPr lang="es-EC" sz="3600" noProof="0" dirty="0"/>
              <a:t>Informe de actividades desarrolladas durante el ejercicio fiscal marzo a diciembre 2025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74320" y="6400800"/>
            <a:ext cx="109728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5A5A5A"/>
                </a:solidFill>
              </a:defRPr>
            </a:pPr>
            <a:r>
              <a:rPr lang="es-EC" noProof="0" dirty="0"/>
              <a:t>Rendición de Cuentas 2025 – Comisión de Seguridad Comunitaria, Salud y Medio Ambiente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966DBC88-5B11-349E-EF5D-4B1C341ACD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6761" y="3600582"/>
            <a:ext cx="5037665" cy="2615381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194682"/>
          </a:solidFill>
          <a:ln>
            <a:solidFill>
              <a:srgbClr val="19468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365760" y="91440"/>
            <a:ext cx="91440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FFFFFF"/>
                </a:solidFill>
              </a:defRPr>
            </a:pPr>
            <a:r>
              <a:t>MARCO LEGAL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188720"/>
            <a:ext cx="7825494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>
                <a:solidFill>
                  <a:srgbClr val="5A5A5A"/>
                </a:solidFill>
              </a:defRPr>
            </a:pPr>
            <a:r>
              <a:rPr lang="es-EC" noProof="0" dirty="0"/>
              <a:t>La presente rendición de cuentas se realiza en cumplimiento de:</a:t>
            </a:r>
            <a:br>
              <a:rPr lang="es-EC" noProof="0" dirty="0"/>
            </a:br>
            <a:br>
              <a:rPr lang="es-EC" noProof="0" dirty="0"/>
            </a:br>
            <a:r>
              <a:rPr lang="es-EC" noProof="0" dirty="0"/>
              <a:t>• Constitución de la República del Ecuador.</a:t>
            </a:r>
            <a:br>
              <a:rPr lang="es-EC" noProof="0" dirty="0"/>
            </a:br>
            <a:r>
              <a:rPr lang="es-EC" noProof="0" dirty="0"/>
              <a:t>• Ley Orgánica de Participación Ciudadana.</a:t>
            </a:r>
            <a:br>
              <a:rPr lang="es-EC" noProof="0" dirty="0"/>
            </a:br>
            <a:r>
              <a:rPr lang="es-EC" noProof="0" dirty="0"/>
              <a:t>• Código Orgánico de Organización Territorial, Autonomía y Descentralización (COOTAD).</a:t>
            </a:r>
            <a:br>
              <a:rPr lang="es-EC" noProof="0" dirty="0"/>
            </a:br>
            <a:r>
              <a:rPr lang="es-EC" noProof="0" dirty="0"/>
              <a:t>• Resoluciones emitidas por el Consejo de Participación Ciudadana y Control Social (CPCCS).</a:t>
            </a:r>
            <a:br>
              <a:rPr lang="es-EC" noProof="0" dirty="0"/>
            </a:br>
            <a:br>
              <a:rPr lang="es-EC" noProof="0" dirty="0"/>
            </a:br>
            <a:r>
              <a:rPr lang="es-EC" noProof="0" dirty="0"/>
              <a:t>El objetivo es transparentar la gestión pública y fortalecer la participación ciudadana.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74320" y="6400800"/>
            <a:ext cx="109728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5A5A5A"/>
                </a:solidFill>
              </a:defRPr>
            </a:pPr>
            <a:r>
              <a:t>Rendición de Cuentas 2025 – Comisión de Seguridad Comunitaria, Salud y Medio Ambiente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194682"/>
          </a:solidFill>
          <a:ln>
            <a:solidFill>
              <a:srgbClr val="19468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noProof="0" dirty="0"/>
          </a:p>
        </p:txBody>
      </p:sp>
      <p:sp>
        <p:nvSpPr>
          <p:cNvPr id="3" name="TextBox 2"/>
          <p:cNvSpPr txBox="1"/>
          <p:nvPr/>
        </p:nvSpPr>
        <p:spPr>
          <a:xfrm>
            <a:off x="365760" y="91440"/>
            <a:ext cx="91440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FFFFFF"/>
                </a:solidFill>
              </a:defRPr>
            </a:pPr>
            <a:r>
              <a:rPr lang="es-EC" noProof="0" dirty="0"/>
              <a:t>GESTIÓN INSTITUCIONAL Y COMUNITARIA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7171" y="731520"/>
            <a:ext cx="787465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defRPr sz="1800">
                <a:solidFill>
                  <a:srgbClr val="5A5A5A"/>
                </a:solidFill>
              </a:defRPr>
            </a:pPr>
            <a:r>
              <a:rPr lang="es-EC" noProof="0" dirty="0"/>
              <a:t>• </a:t>
            </a:r>
            <a:r>
              <a:rPr lang="es-EC" sz="2800" noProof="0" dirty="0"/>
              <a:t>Presencia en sesiones ordinarias y extraordinarias.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74320" y="6400800"/>
            <a:ext cx="109728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5A5A5A"/>
                </a:solidFill>
              </a:defRPr>
            </a:pPr>
            <a:r>
              <a:rPr lang="es-EC" noProof="0" dirty="0"/>
              <a:t>Rendición de Cuentas 2025 – Comisión de Seguridad Comunitaria, Salud y Medio Ambiente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D69B125C-08EF-380E-00B9-6220B4B28F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1254740"/>
            <a:ext cx="7726680" cy="4963181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14F15E-A80E-441D-9637-7BB19CC6B4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864C99C-895E-BDDB-201D-B6020C69EC0E}"/>
              </a:ext>
            </a:extLst>
          </p:cNvPr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194682"/>
          </a:solidFill>
          <a:ln>
            <a:solidFill>
              <a:srgbClr val="19468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noProof="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0AB5DFE-FDBA-E3C5-398B-7418AAE1A10A}"/>
              </a:ext>
            </a:extLst>
          </p:cNvPr>
          <p:cNvSpPr txBox="1"/>
          <p:nvPr/>
        </p:nvSpPr>
        <p:spPr>
          <a:xfrm>
            <a:off x="365760" y="91440"/>
            <a:ext cx="91440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FFFFFF"/>
                </a:solidFill>
              </a:defRPr>
            </a:pPr>
            <a:r>
              <a:rPr lang="es-EC" noProof="0" dirty="0"/>
              <a:t>GESTIÓN INSTITUCIONAL Y COMUNITARIA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524BCD5-C2EC-E3D0-89E2-A318EB8FFB8C}"/>
              </a:ext>
            </a:extLst>
          </p:cNvPr>
          <p:cNvSpPr txBox="1"/>
          <p:nvPr/>
        </p:nvSpPr>
        <p:spPr>
          <a:xfrm>
            <a:off x="274320" y="760034"/>
            <a:ext cx="7874655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defRPr sz="1800">
                <a:solidFill>
                  <a:srgbClr val="5A5A5A"/>
                </a:solidFill>
              </a:defRPr>
            </a:pPr>
            <a:r>
              <a:rPr lang="es-EC" sz="2800" noProof="0" dirty="0"/>
              <a:t>• Reunión con interesados del agua en el recinto San Pablo para gestionar mangueras y medidores.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F4F1A66-C75D-3383-648B-15D81E81E140}"/>
              </a:ext>
            </a:extLst>
          </p:cNvPr>
          <p:cNvSpPr txBox="1"/>
          <p:nvPr/>
        </p:nvSpPr>
        <p:spPr>
          <a:xfrm>
            <a:off x="274320" y="6400800"/>
            <a:ext cx="109728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5A5A5A"/>
                </a:solidFill>
              </a:defRPr>
            </a:pPr>
            <a:r>
              <a:rPr lang="es-EC" noProof="0" dirty="0"/>
              <a:t>Rendición de Cuentas 2025 – Comisión de Seguridad Comunitaria, Salud y Medio Ambiente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19939B75-78DC-5E21-48BD-7ACF516D30E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8244"/>
          <a:stretch>
            <a:fillRect/>
          </a:stretch>
        </p:blipFill>
        <p:spPr>
          <a:xfrm>
            <a:off x="365760" y="1596949"/>
            <a:ext cx="8001492" cy="46209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35931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86D09B-17B9-BDB8-901F-94490F1B53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8EDDFF2-EB96-28AA-3CAC-E209654FAF41}"/>
              </a:ext>
            </a:extLst>
          </p:cNvPr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194682"/>
          </a:solidFill>
          <a:ln>
            <a:solidFill>
              <a:srgbClr val="19468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noProof="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D1C68B6-760F-256A-1A64-3E4F27FA140E}"/>
              </a:ext>
            </a:extLst>
          </p:cNvPr>
          <p:cNvSpPr txBox="1"/>
          <p:nvPr/>
        </p:nvSpPr>
        <p:spPr>
          <a:xfrm>
            <a:off x="365760" y="91440"/>
            <a:ext cx="91440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FFFFFF"/>
                </a:solidFill>
              </a:defRPr>
            </a:pPr>
            <a:r>
              <a:rPr lang="es-EC" noProof="0" dirty="0"/>
              <a:t>GESTIÓN INSTITUCIONAL Y COMUNITARIA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70D6411-300B-EE96-A513-F40A44816C27}"/>
              </a:ext>
            </a:extLst>
          </p:cNvPr>
          <p:cNvSpPr txBox="1"/>
          <p:nvPr/>
        </p:nvSpPr>
        <p:spPr>
          <a:xfrm>
            <a:off x="274320" y="760034"/>
            <a:ext cx="7874655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defRPr sz="1800">
                <a:solidFill>
                  <a:srgbClr val="5A5A5A"/>
                </a:solidFill>
              </a:defRPr>
            </a:pPr>
            <a:r>
              <a:rPr lang="es-EC" sz="2800" noProof="0" dirty="0"/>
              <a:t>• Coordinación con líderes parroquiales para identificar un espacio físico destinado al mercado.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4ACB5F0-2649-E489-0F4D-B2C53C2571A6}"/>
              </a:ext>
            </a:extLst>
          </p:cNvPr>
          <p:cNvSpPr txBox="1"/>
          <p:nvPr/>
        </p:nvSpPr>
        <p:spPr>
          <a:xfrm>
            <a:off x="274320" y="6400800"/>
            <a:ext cx="109728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5A5A5A"/>
                </a:solidFill>
              </a:defRPr>
            </a:pPr>
            <a:r>
              <a:rPr lang="es-EC" noProof="0" dirty="0"/>
              <a:t>Rendición de Cuentas 2025 – Comisión de Seguridad Comunitaria, Salud y Medio Ambiente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277DF2F8-841D-9943-B72A-89EE7B7BB0A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2365"/>
          <a:stretch>
            <a:fillRect/>
          </a:stretch>
        </p:blipFill>
        <p:spPr>
          <a:xfrm>
            <a:off x="545691" y="1714141"/>
            <a:ext cx="3878826" cy="4680759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8B6270C9-E47C-B2A1-CF95-1B2C7F0567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10302" y="1714141"/>
            <a:ext cx="3552888" cy="4680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50619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6A7070-4911-8A78-CABF-63BE54F759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7A75C3A-61BC-8A1B-B8D3-4BC85F63AB2A}"/>
              </a:ext>
            </a:extLst>
          </p:cNvPr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194682"/>
          </a:solidFill>
          <a:ln>
            <a:solidFill>
              <a:srgbClr val="19468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noProof="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898D2B2-0D68-5F6B-3886-B291A8B03CF7}"/>
              </a:ext>
            </a:extLst>
          </p:cNvPr>
          <p:cNvSpPr txBox="1"/>
          <p:nvPr/>
        </p:nvSpPr>
        <p:spPr>
          <a:xfrm>
            <a:off x="365760" y="91440"/>
            <a:ext cx="91440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FFFFFF"/>
                </a:solidFill>
              </a:defRPr>
            </a:pPr>
            <a:r>
              <a:rPr lang="es-EC" noProof="0" dirty="0"/>
              <a:t>GESTIÓN INSTITUCIONAL Y COMUNITARIA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FEB3F20-90C4-282D-D116-2B75A733AD25}"/>
              </a:ext>
            </a:extLst>
          </p:cNvPr>
          <p:cNvSpPr txBox="1"/>
          <p:nvPr/>
        </p:nvSpPr>
        <p:spPr>
          <a:xfrm>
            <a:off x="274320" y="760034"/>
            <a:ext cx="7874655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defRPr sz="1800">
                <a:solidFill>
                  <a:srgbClr val="5A5A5A"/>
                </a:solidFill>
              </a:defRPr>
            </a:pPr>
            <a:r>
              <a:rPr lang="es-EC" sz="2800" noProof="0" dirty="0"/>
              <a:t>• Gestiones ante municipio, prefectura, CELEC y empresa minera para apoyo a la parroquia.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59E9726-A1A5-B5E8-33F8-A65ABAE48FB4}"/>
              </a:ext>
            </a:extLst>
          </p:cNvPr>
          <p:cNvSpPr txBox="1"/>
          <p:nvPr/>
        </p:nvSpPr>
        <p:spPr>
          <a:xfrm>
            <a:off x="274320" y="6400800"/>
            <a:ext cx="109728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5A5A5A"/>
                </a:solidFill>
              </a:defRPr>
            </a:pPr>
            <a:r>
              <a:rPr lang="es-EC" noProof="0" dirty="0"/>
              <a:t>Rendición de Cuentas 2025 – Comisión de Seguridad Comunitaria, Salud y Medio Ambiente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F03886C1-AB83-9FDF-5F39-2800C8706B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0324" y="1834096"/>
            <a:ext cx="3559275" cy="4263870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427060BE-0675-271D-9E0C-1DC7E8DF04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760" y="1834095"/>
            <a:ext cx="4107917" cy="42638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93424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04EFA6-D8D4-B003-180C-0F7FCC31BB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E1AEBF6-846D-13C6-E93F-C0A8F6F69A23}"/>
              </a:ext>
            </a:extLst>
          </p:cNvPr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194682"/>
          </a:solidFill>
          <a:ln>
            <a:solidFill>
              <a:srgbClr val="19468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noProof="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068FEBA-0D33-7289-406D-77C2142F99C3}"/>
              </a:ext>
            </a:extLst>
          </p:cNvPr>
          <p:cNvSpPr txBox="1"/>
          <p:nvPr/>
        </p:nvSpPr>
        <p:spPr>
          <a:xfrm>
            <a:off x="365760" y="91440"/>
            <a:ext cx="91440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FFFFFF"/>
                </a:solidFill>
              </a:defRPr>
            </a:pPr>
            <a:r>
              <a:rPr lang="es-EC" noProof="0" dirty="0"/>
              <a:t>GESTIÓN INSTITUCIONAL Y COMUNITARIA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894FC04-4405-B606-0455-6CB11AE3950A}"/>
              </a:ext>
            </a:extLst>
          </p:cNvPr>
          <p:cNvSpPr txBox="1"/>
          <p:nvPr/>
        </p:nvSpPr>
        <p:spPr>
          <a:xfrm>
            <a:off x="274320" y="760034"/>
            <a:ext cx="7874655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defRPr sz="1800">
                <a:solidFill>
                  <a:srgbClr val="5A5A5A"/>
                </a:solidFill>
              </a:defRPr>
            </a:pPr>
            <a:r>
              <a:rPr lang="es-EC" sz="2800" noProof="0" dirty="0"/>
              <a:t>• Participación en programas sociales y deportivos de la parroquia.</a:t>
            </a:r>
          </a:p>
          <a:p>
            <a:pPr algn="just">
              <a:defRPr sz="1800">
                <a:solidFill>
                  <a:srgbClr val="5A5A5A"/>
                </a:solidFill>
              </a:defRPr>
            </a:pPr>
            <a:r>
              <a:rPr lang="es-EC" sz="2800" noProof="0" dirty="0"/>
              <a:t>• Apoyo a las festividades parroquiales.</a:t>
            </a:r>
          </a:p>
          <a:p>
            <a:pPr algn="just">
              <a:defRPr sz="1800">
                <a:solidFill>
                  <a:srgbClr val="5A5A5A"/>
                </a:solidFill>
              </a:defRPr>
            </a:pPr>
            <a:r>
              <a:rPr lang="es-EC" sz="2800" noProof="0" dirty="0"/>
              <a:t>• Participación en el presupuesto participativo.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DBA356D-C671-9D2E-8D3A-EEBBA103C84B}"/>
              </a:ext>
            </a:extLst>
          </p:cNvPr>
          <p:cNvSpPr txBox="1"/>
          <p:nvPr/>
        </p:nvSpPr>
        <p:spPr>
          <a:xfrm>
            <a:off x="274320" y="6400800"/>
            <a:ext cx="109728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5A5A5A"/>
                </a:solidFill>
              </a:defRPr>
            </a:pPr>
            <a:r>
              <a:rPr lang="es-EC" noProof="0" dirty="0"/>
              <a:t>Rendición de Cuentas 2025 – Comisión de Seguridad Comunitaria, Salud y Medio Ambiente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177AE49F-7477-69A0-C2F8-BACCB94C15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2695870"/>
            <a:ext cx="4680155" cy="3376398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0FDAA462-5A5F-8C50-BCD9-AF641498B7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4475" y="2436569"/>
            <a:ext cx="4032209" cy="1979369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3BA9801E-E4B4-EB28-1024-5C0027F8740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54474" y="4415938"/>
            <a:ext cx="4032209" cy="1676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20963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194682"/>
          </a:solidFill>
          <a:ln>
            <a:solidFill>
              <a:srgbClr val="19468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365760" y="91440"/>
            <a:ext cx="91440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FFFFFF"/>
                </a:solidFill>
              </a:defRPr>
            </a:pPr>
            <a:r>
              <a:t>TRABAJO EN MINGAS COMUNITARIAS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73626" y="731520"/>
            <a:ext cx="5387094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800">
                <a:solidFill>
                  <a:srgbClr val="5A5A5A"/>
                </a:solidFill>
              </a:defRPr>
            </a:pPr>
            <a:r>
              <a:rPr lang="es-EC" noProof="0" dirty="0"/>
              <a:t>• Habilitación de alcantarillas.</a:t>
            </a:r>
          </a:p>
          <a:p>
            <a:pPr>
              <a:defRPr sz="1800">
                <a:solidFill>
                  <a:srgbClr val="5A5A5A"/>
                </a:solidFill>
              </a:defRPr>
            </a:pPr>
            <a:r>
              <a:rPr lang="es-EC" noProof="0" dirty="0"/>
              <a:t>• Pintura de puentes.</a:t>
            </a:r>
          </a:p>
          <a:p>
            <a:pPr>
              <a:defRPr sz="1800">
                <a:solidFill>
                  <a:srgbClr val="5A5A5A"/>
                </a:solidFill>
              </a:defRPr>
            </a:pPr>
            <a:r>
              <a:rPr lang="es-EC" noProof="0" dirty="0"/>
              <a:t>• Control de maleza en estadio y plaza de toros.</a:t>
            </a:r>
          </a:p>
          <a:p>
            <a:pPr>
              <a:defRPr sz="1800">
                <a:solidFill>
                  <a:srgbClr val="5A5A5A"/>
                </a:solidFill>
              </a:defRPr>
            </a:pPr>
            <a:r>
              <a:rPr lang="es-EC" noProof="0" dirty="0"/>
              <a:t>• Habilitación de gradas en la plaza de toros.</a:t>
            </a:r>
          </a:p>
          <a:p>
            <a:pPr>
              <a:defRPr sz="1800">
                <a:solidFill>
                  <a:srgbClr val="5A5A5A"/>
                </a:solidFill>
              </a:defRPr>
            </a:pPr>
            <a:r>
              <a:rPr lang="es-EC" noProof="0" dirty="0"/>
              <a:t>• Extracción y armado de tableros.</a:t>
            </a:r>
          </a:p>
          <a:p>
            <a:pPr>
              <a:defRPr sz="1800">
                <a:solidFill>
                  <a:srgbClr val="5A5A5A"/>
                </a:solidFill>
              </a:defRPr>
            </a:pPr>
            <a:r>
              <a:rPr lang="es-EC" noProof="0" dirty="0"/>
              <a:t>• Habilitación de tarima.</a:t>
            </a:r>
          </a:p>
          <a:p>
            <a:pPr>
              <a:defRPr sz="1800">
                <a:solidFill>
                  <a:srgbClr val="5A5A5A"/>
                </a:solidFill>
              </a:defRPr>
            </a:pPr>
            <a:r>
              <a:rPr lang="es-EC" noProof="0" dirty="0"/>
              <a:t>• Arreglo de bordillos.</a:t>
            </a:r>
          </a:p>
          <a:p>
            <a:pPr>
              <a:defRPr sz="1800">
                <a:solidFill>
                  <a:srgbClr val="5A5A5A"/>
                </a:solidFill>
              </a:defRPr>
            </a:pPr>
            <a:r>
              <a:rPr lang="es-EC" noProof="0" dirty="0"/>
              <a:t>• Recuperación de mesas y alambrado.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74320" y="6400800"/>
            <a:ext cx="109728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5A5A5A"/>
                </a:solidFill>
              </a:defRPr>
            </a:pPr>
            <a:r>
              <a:t>Rendición de Cuentas 2025 – Comisión de Seguridad Comunitaria, Salud y Medio Ambiente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68FD542B-59DB-8079-51AC-CAB973A43E9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4170" b="4851"/>
          <a:stretch>
            <a:fillRect/>
          </a:stretch>
        </p:blipFill>
        <p:spPr>
          <a:xfrm>
            <a:off x="473915" y="3039844"/>
            <a:ext cx="4652576" cy="2841523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52E6DF41-5BE3-1A89-9C68-9DD1A42961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26491" y="3039843"/>
            <a:ext cx="3791367" cy="2841523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88EF7826-B29E-9C7F-5B31-C2C74B95053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26491" y="640081"/>
            <a:ext cx="3791367" cy="2399762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194682"/>
          </a:solidFill>
          <a:ln>
            <a:solidFill>
              <a:srgbClr val="19468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365760" y="91440"/>
            <a:ext cx="91440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FFFFFF"/>
                </a:solidFill>
              </a:defRPr>
            </a:pPr>
            <a:r>
              <a:t>RESULTADOS Y APORTES A LA COMUNIDAD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71600"/>
            <a:ext cx="9601200" cy="4114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>
                <a:solidFill>
                  <a:srgbClr val="5A5A5A"/>
                </a:solidFill>
              </a:defRPr>
            </a:pPr>
            <a:r>
              <a:t>Las acciones desarrolladas durante el año 2025 permitieron fortalecer:</a:t>
            </a:r>
            <a:br/>
            <a:br/>
            <a:r>
              <a:t>• La participación ciudadana.</a:t>
            </a:r>
            <a:br/>
            <a:r>
              <a:t>• El trabajo comunitario mediante mingas.</a:t>
            </a:r>
            <a:br/>
            <a:r>
              <a:t>• La coordinación interinstitucional.</a:t>
            </a:r>
            <a:br/>
            <a:r>
              <a:t>• El apoyo a programas sociales y culturales.</a:t>
            </a:r>
            <a:br/>
            <a:r>
              <a:t>• El mejoramiento de espacios públicos y comunitarios.</a:t>
            </a:r>
            <a:br/>
            <a:br/>
            <a:r>
              <a:t>Estas actividades contribuyen al bienestar integral de la población parroquial.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74320" y="6400800"/>
            <a:ext cx="109728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5A5A5A"/>
                </a:solidFill>
              </a:defRPr>
            </a:pPr>
            <a:r>
              <a:t>Rendición de Cuentas 2025 – Comisión de Seguridad Comunitaria, Salud y Medio Ambiente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194682"/>
          </a:solidFill>
          <a:ln>
            <a:solidFill>
              <a:srgbClr val="19468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365760" y="91440"/>
            <a:ext cx="91440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FFFFFF"/>
                </a:solidFill>
              </a:defRPr>
            </a:pPr>
            <a:r>
              <a:t>COMPROMISO INSTITUCIONAL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86580" y="1558413"/>
            <a:ext cx="7305368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800" b="1">
                <a:solidFill>
                  <a:srgbClr val="228B22"/>
                </a:solidFill>
              </a:defRPr>
            </a:pPr>
            <a:r>
              <a:rPr sz="3200" dirty="0"/>
              <a:t>Gracias </a:t>
            </a:r>
            <a:r>
              <a:rPr sz="3200" dirty="0" err="1"/>
              <a:t>por</a:t>
            </a:r>
            <a:r>
              <a:rPr sz="3200" dirty="0"/>
              <a:t> ser </a:t>
            </a:r>
            <a:r>
              <a:rPr sz="3200" dirty="0" err="1"/>
              <a:t>parte</a:t>
            </a:r>
            <a:r>
              <a:rPr sz="3200" dirty="0"/>
              <a:t> de </a:t>
            </a:r>
            <a:r>
              <a:rPr sz="3200" dirty="0" err="1"/>
              <a:t>este</a:t>
            </a:r>
            <a:r>
              <a:rPr sz="3200" dirty="0"/>
              <a:t> </a:t>
            </a:r>
            <a:r>
              <a:rPr sz="3200" dirty="0" err="1"/>
              <a:t>proceso</a:t>
            </a:r>
            <a:r>
              <a:rPr sz="3200" dirty="0"/>
              <a:t> de </a:t>
            </a:r>
            <a:r>
              <a:rPr sz="3200" dirty="0" err="1"/>
              <a:t>transparencia</a:t>
            </a:r>
            <a:r>
              <a:rPr sz="3200" dirty="0"/>
              <a:t> y </a:t>
            </a:r>
            <a:r>
              <a:rPr sz="3200" dirty="0" err="1"/>
              <a:t>participación</a:t>
            </a:r>
            <a:r>
              <a:rPr sz="3200" dirty="0"/>
              <a:t> </a:t>
            </a:r>
            <a:r>
              <a:rPr sz="3200" dirty="0" err="1"/>
              <a:t>ciudadana</a:t>
            </a:r>
            <a:r>
              <a:rPr sz="3200" dirty="0"/>
              <a:t>.</a:t>
            </a:r>
          </a:p>
          <a:p>
            <a:pPr algn="ctr"/>
            <a:br>
              <a:rPr sz="3200" dirty="0"/>
            </a:br>
            <a:r>
              <a:rPr sz="3200" dirty="0"/>
              <a:t>Comisión de </a:t>
            </a:r>
            <a:r>
              <a:rPr sz="3200" dirty="0" err="1"/>
              <a:t>Seguridad</a:t>
            </a:r>
            <a:r>
              <a:rPr sz="3200" dirty="0"/>
              <a:t> </a:t>
            </a:r>
            <a:r>
              <a:rPr sz="3200" dirty="0" err="1"/>
              <a:t>Comunitaria</a:t>
            </a:r>
            <a:r>
              <a:rPr sz="3200" dirty="0"/>
              <a:t>, Salud y Medio </a:t>
            </a:r>
            <a:r>
              <a:rPr sz="3200" dirty="0" err="1"/>
              <a:t>Ambiente</a:t>
            </a:r>
            <a:endParaRPr sz="3200" dirty="0"/>
          </a:p>
        </p:txBody>
      </p:sp>
      <p:sp>
        <p:nvSpPr>
          <p:cNvPr id="5" name="TextBox 4"/>
          <p:cNvSpPr txBox="1"/>
          <p:nvPr/>
        </p:nvSpPr>
        <p:spPr>
          <a:xfrm>
            <a:off x="274320" y="6400800"/>
            <a:ext cx="109728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5A5A5A"/>
                </a:solidFill>
              </a:defRPr>
            </a:pPr>
            <a:r>
              <a:t>Rendición de Cuentas 2025 – Comisión de Seguridad Comunitaria, Salud y Medio Ambiente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109</TotalTime>
  <Words>497</Words>
  <Application>Microsoft Office PowerPoint</Application>
  <PresentationFormat>Presentación en pantalla (4:3)</PresentationFormat>
  <Paragraphs>41</Paragraphs>
  <Slides>10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Gloria Tocte</cp:lastModifiedBy>
  <cp:revision>2</cp:revision>
  <cp:lastPrinted>2026-05-20T14:48:39Z</cp:lastPrinted>
  <dcterms:created xsi:type="dcterms:W3CDTF">2013-01-27T09:14:16Z</dcterms:created>
  <dcterms:modified xsi:type="dcterms:W3CDTF">2026-05-20T14:48:40Z</dcterms:modified>
  <cp:category/>
</cp:coreProperties>
</file>